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369" r:id="rId7"/>
    <p:sldId id="262" r:id="rId8"/>
    <p:sldId id="373" r:id="rId9"/>
    <p:sldId id="372" r:id="rId10"/>
    <p:sldId id="263" r:id="rId11"/>
    <p:sldId id="360" r:id="rId12"/>
    <p:sldId id="376" r:id="rId13"/>
    <p:sldId id="264" r:id="rId14"/>
    <p:sldId id="265" r:id="rId15"/>
    <p:sldId id="266" r:id="rId16"/>
    <p:sldId id="352" r:id="rId17"/>
    <p:sldId id="267" r:id="rId18"/>
    <p:sldId id="361" r:id="rId19"/>
    <p:sldId id="258" r:id="rId20"/>
    <p:sldId id="268" r:id="rId21"/>
    <p:sldId id="270" r:id="rId22"/>
    <p:sldId id="271" r:id="rId23"/>
    <p:sldId id="272" r:id="rId24"/>
    <p:sldId id="374" r:id="rId25"/>
    <p:sldId id="358" r:id="rId26"/>
    <p:sldId id="354" r:id="rId27"/>
    <p:sldId id="363" r:id="rId28"/>
    <p:sldId id="274" r:id="rId29"/>
    <p:sldId id="353" r:id="rId30"/>
    <p:sldId id="356" r:id="rId31"/>
    <p:sldId id="355" r:id="rId32"/>
    <p:sldId id="375" r:id="rId33"/>
    <p:sldId id="359" r:id="rId34"/>
    <p:sldId id="276" r:id="rId35"/>
    <p:sldId id="278" r:id="rId36"/>
    <p:sldId id="281" r:id="rId37"/>
    <p:sldId id="282" r:id="rId38"/>
    <p:sldId id="287" r:id="rId39"/>
    <p:sldId id="364" r:id="rId40"/>
    <p:sldId id="289" r:id="rId41"/>
    <p:sldId id="291" r:id="rId42"/>
    <p:sldId id="294" r:id="rId43"/>
    <p:sldId id="295" r:id="rId44"/>
    <p:sldId id="299" r:id="rId45"/>
    <p:sldId id="368" r:id="rId46"/>
    <p:sldId id="370" r:id="rId47"/>
    <p:sldId id="303" r:id="rId48"/>
    <p:sldId id="304" r:id="rId49"/>
    <p:sldId id="305" r:id="rId50"/>
    <p:sldId id="306" r:id="rId51"/>
    <p:sldId id="307" r:id="rId52"/>
    <p:sldId id="339" r:id="rId53"/>
    <p:sldId id="342" r:id="rId54"/>
    <p:sldId id="330" r:id="rId55"/>
    <p:sldId id="335" r:id="rId56"/>
    <p:sldId id="310" r:id="rId57"/>
    <p:sldId id="347" r:id="rId58"/>
    <p:sldId id="365" r:id="rId59"/>
    <p:sldId id="348" r:id="rId60"/>
    <p:sldId id="349" r:id="rId61"/>
    <p:sldId id="350" r:id="rId62"/>
    <p:sldId id="366" r:id="rId63"/>
    <p:sldId id="351" r:id="rId64"/>
    <p:sldId id="367" r:id="rId65"/>
    <p:sldId id="377" r:id="rId66"/>
    <p:sldId id="371" r:id="rId67"/>
    <p:sldId id="343" r:id="rId68"/>
    <p:sldId id="344" r:id="rId69"/>
    <p:sldId id="345" r:id="rId70"/>
    <p:sldId id="346" r:id="rId71"/>
  </p:sldIdLst>
  <p:sldSz cx="12192000" cy="6858000"/>
  <p:notesSz cx="6797675"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249" autoAdjust="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51FE2C9-8CEA-4B63-BFF9-05044B2CE5E3}"/>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 xmlns:a16="http://schemas.microsoft.com/office/drawing/2014/main" id="{ECCF1AC5-54BA-4162-9A2D-460D45398C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 xmlns:a16="http://schemas.microsoft.com/office/drawing/2014/main" id="{6EFCC5BA-F241-4AFE-8AAB-F1F62A953D7E}"/>
              </a:ext>
            </a:extLst>
          </p:cNvPr>
          <p:cNvSpPr>
            <a:spLocks noGrp="1"/>
          </p:cNvSpPr>
          <p:nvPr>
            <p:ph type="dt" sz="half" idx="10"/>
          </p:nvPr>
        </p:nvSpPr>
        <p:spPr/>
        <p:txBody>
          <a:bodyPr/>
          <a:lstStyle/>
          <a:p>
            <a:fld id="{F2AD9CEB-1DC3-47B3-8BF4-4A9FEC9F9638}" type="datetimeFigureOut">
              <a:rPr lang="pt-BR" smtClean="0"/>
              <a:t>01/01/2007</a:t>
            </a:fld>
            <a:endParaRPr lang="pt-BR"/>
          </a:p>
        </p:txBody>
      </p:sp>
      <p:sp>
        <p:nvSpPr>
          <p:cNvPr id="5" name="Espaço Reservado para Rodapé 4">
            <a:extLst>
              <a:ext uri="{FF2B5EF4-FFF2-40B4-BE49-F238E27FC236}">
                <a16:creationId xmlns="" xmlns:a16="http://schemas.microsoft.com/office/drawing/2014/main" id="{76CEBE31-9DFE-4CD7-92DB-AA2E115275B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 xmlns:a16="http://schemas.microsoft.com/office/drawing/2014/main" id="{82F5924C-2B12-47DE-B486-EB09459DB6A1}"/>
              </a:ext>
            </a:extLst>
          </p:cNvPr>
          <p:cNvSpPr>
            <a:spLocks noGrp="1"/>
          </p:cNvSpPr>
          <p:nvPr>
            <p:ph type="sldNum" sz="quarter" idx="12"/>
          </p:nvPr>
        </p:nvSpPr>
        <p:spPr/>
        <p:txBody>
          <a:bodyPr/>
          <a:lstStyle/>
          <a:p>
            <a:fld id="{8979AB82-7B31-4CFA-8A97-FEA735C6B4C8}" type="slidenum">
              <a:rPr lang="pt-BR" smtClean="0"/>
              <a:t>‹nº›</a:t>
            </a:fld>
            <a:endParaRPr lang="pt-BR"/>
          </a:p>
        </p:txBody>
      </p:sp>
    </p:spTree>
    <p:extLst>
      <p:ext uri="{BB962C8B-B14F-4D97-AF65-F5344CB8AC3E}">
        <p14:creationId xmlns:p14="http://schemas.microsoft.com/office/powerpoint/2010/main" val="522559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265B869-E2FC-4641-B099-0E4C8DAF98A7}"/>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 xmlns:a16="http://schemas.microsoft.com/office/drawing/2014/main" id="{F645A332-52E1-4489-B15A-46FA421389A4}"/>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 xmlns:a16="http://schemas.microsoft.com/office/drawing/2014/main" id="{10A55087-2753-417C-83CC-80825C0497FE}"/>
              </a:ext>
            </a:extLst>
          </p:cNvPr>
          <p:cNvSpPr>
            <a:spLocks noGrp="1"/>
          </p:cNvSpPr>
          <p:nvPr>
            <p:ph type="dt" sz="half" idx="10"/>
          </p:nvPr>
        </p:nvSpPr>
        <p:spPr/>
        <p:txBody>
          <a:bodyPr/>
          <a:lstStyle/>
          <a:p>
            <a:fld id="{F2AD9CEB-1DC3-47B3-8BF4-4A9FEC9F9638}" type="datetimeFigureOut">
              <a:rPr lang="pt-BR" smtClean="0"/>
              <a:t>01/01/2007</a:t>
            </a:fld>
            <a:endParaRPr lang="pt-BR"/>
          </a:p>
        </p:txBody>
      </p:sp>
      <p:sp>
        <p:nvSpPr>
          <p:cNvPr id="5" name="Espaço Reservado para Rodapé 4">
            <a:extLst>
              <a:ext uri="{FF2B5EF4-FFF2-40B4-BE49-F238E27FC236}">
                <a16:creationId xmlns="" xmlns:a16="http://schemas.microsoft.com/office/drawing/2014/main" id="{910B31DD-A2C6-4D8A-95FF-904FEC6D6BB6}"/>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 xmlns:a16="http://schemas.microsoft.com/office/drawing/2014/main" id="{EF93D390-EC85-42F3-A38C-983ADEA2CA05}"/>
              </a:ext>
            </a:extLst>
          </p:cNvPr>
          <p:cNvSpPr>
            <a:spLocks noGrp="1"/>
          </p:cNvSpPr>
          <p:nvPr>
            <p:ph type="sldNum" sz="quarter" idx="12"/>
          </p:nvPr>
        </p:nvSpPr>
        <p:spPr/>
        <p:txBody>
          <a:bodyPr/>
          <a:lstStyle/>
          <a:p>
            <a:fld id="{8979AB82-7B31-4CFA-8A97-FEA735C6B4C8}" type="slidenum">
              <a:rPr lang="pt-BR" smtClean="0"/>
              <a:t>‹nº›</a:t>
            </a:fld>
            <a:endParaRPr lang="pt-BR"/>
          </a:p>
        </p:txBody>
      </p:sp>
    </p:spTree>
    <p:extLst>
      <p:ext uri="{BB962C8B-B14F-4D97-AF65-F5344CB8AC3E}">
        <p14:creationId xmlns:p14="http://schemas.microsoft.com/office/powerpoint/2010/main" val="1584327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 xmlns:a16="http://schemas.microsoft.com/office/drawing/2014/main" id="{24610EEC-CF73-4518-A899-4B0E54951C80}"/>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 xmlns:a16="http://schemas.microsoft.com/office/drawing/2014/main" id="{7800E364-FE49-4369-A8D2-CEB93EB81154}"/>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 xmlns:a16="http://schemas.microsoft.com/office/drawing/2014/main" id="{F18D6843-D245-4421-82A7-9DEB10AEB5E8}"/>
              </a:ext>
            </a:extLst>
          </p:cNvPr>
          <p:cNvSpPr>
            <a:spLocks noGrp="1"/>
          </p:cNvSpPr>
          <p:nvPr>
            <p:ph type="dt" sz="half" idx="10"/>
          </p:nvPr>
        </p:nvSpPr>
        <p:spPr/>
        <p:txBody>
          <a:bodyPr/>
          <a:lstStyle/>
          <a:p>
            <a:fld id="{F2AD9CEB-1DC3-47B3-8BF4-4A9FEC9F9638}" type="datetimeFigureOut">
              <a:rPr lang="pt-BR" smtClean="0"/>
              <a:t>01/01/2007</a:t>
            </a:fld>
            <a:endParaRPr lang="pt-BR"/>
          </a:p>
        </p:txBody>
      </p:sp>
      <p:sp>
        <p:nvSpPr>
          <p:cNvPr id="5" name="Espaço Reservado para Rodapé 4">
            <a:extLst>
              <a:ext uri="{FF2B5EF4-FFF2-40B4-BE49-F238E27FC236}">
                <a16:creationId xmlns="" xmlns:a16="http://schemas.microsoft.com/office/drawing/2014/main" id="{62BFEF5E-0026-45EF-AB6D-E3A999259FD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 xmlns:a16="http://schemas.microsoft.com/office/drawing/2014/main" id="{11330243-F399-4B44-834E-692FAB679553}"/>
              </a:ext>
            </a:extLst>
          </p:cNvPr>
          <p:cNvSpPr>
            <a:spLocks noGrp="1"/>
          </p:cNvSpPr>
          <p:nvPr>
            <p:ph type="sldNum" sz="quarter" idx="12"/>
          </p:nvPr>
        </p:nvSpPr>
        <p:spPr/>
        <p:txBody>
          <a:bodyPr/>
          <a:lstStyle/>
          <a:p>
            <a:fld id="{8979AB82-7B31-4CFA-8A97-FEA735C6B4C8}" type="slidenum">
              <a:rPr lang="pt-BR" smtClean="0"/>
              <a:t>‹nº›</a:t>
            </a:fld>
            <a:endParaRPr lang="pt-BR"/>
          </a:p>
        </p:txBody>
      </p:sp>
    </p:spTree>
    <p:extLst>
      <p:ext uri="{BB962C8B-B14F-4D97-AF65-F5344CB8AC3E}">
        <p14:creationId xmlns:p14="http://schemas.microsoft.com/office/powerpoint/2010/main" val="3949840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E118F5F0-5881-4162-8B2A-1DD004E3EE7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 xmlns:a16="http://schemas.microsoft.com/office/drawing/2014/main" id="{00B9D1C1-FD44-4199-B6AE-D48E9065B1D4}"/>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 xmlns:a16="http://schemas.microsoft.com/office/drawing/2014/main" id="{70010DAC-95EE-42D7-86D9-11FCDC560DBD}"/>
              </a:ext>
            </a:extLst>
          </p:cNvPr>
          <p:cNvSpPr>
            <a:spLocks noGrp="1"/>
          </p:cNvSpPr>
          <p:nvPr>
            <p:ph type="dt" sz="half" idx="10"/>
          </p:nvPr>
        </p:nvSpPr>
        <p:spPr/>
        <p:txBody>
          <a:bodyPr/>
          <a:lstStyle/>
          <a:p>
            <a:fld id="{F2AD9CEB-1DC3-47B3-8BF4-4A9FEC9F9638}" type="datetimeFigureOut">
              <a:rPr lang="pt-BR" smtClean="0"/>
              <a:t>01/01/2007</a:t>
            </a:fld>
            <a:endParaRPr lang="pt-BR"/>
          </a:p>
        </p:txBody>
      </p:sp>
      <p:sp>
        <p:nvSpPr>
          <p:cNvPr id="5" name="Espaço Reservado para Rodapé 4">
            <a:extLst>
              <a:ext uri="{FF2B5EF4-FFF2-40B4-BE49-F238E27FC236}">
                <a16:creationId xmlns="" xmlns:a16="http://schemas.microsoft.com/office/drawing/2014/main" id="{FC662687-B969-4D8A-876B-16C01E2D432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 xmlns:a16="http://schemas.microsoft.com/office/drawing/2014/main" id="{F5100D86-48DC-4FF9-88FA-66E0E056330C}"/>
              </a:ext>
            </a:extLst>
          </p:cNvPr>
          <p:cNvSpPr>
            <a:spLocks noGrp="1"/>
          </p:cNvSpPr>
          <p:nvPr>
            <p:ph type="sldNum" sz="quarter" idx="12"/>
          </p:nvPr>
        </p:nvSpPr>
        <p:spPr/>
        <p:txBody>
          <a:bodyPr/>
          <a:lstStyle/>
          <a:p>
            <a:fld id="{8979AB82-7B31-4CFA-8A97-FEA735C6B4C8}" type="slidenum">
              <a:rPr lang="pt-BR" smtClean="0"/>
              <a:t>‹nº›</a:t>
            </a:fld>
            <a:endParaRPr lang="pt-BR"/>
          </a:p>
        </p:txBody>
      </p:sp>
    </p:spTree>
    <p:extLst>
      <p:ext uri="{BB962C8B-B14F-4D97-AF65-F5344CB8AC3E}">
        <p14:creationId xmlns:p14="http://schemas.microsoft.com/office/powerpoint/2010/main" val="3423103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3C32405-A59A-4200-A879-C0360A0492EF}"/>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 xmlns:a16="http://schemas.microsoft.com/office/drawing/2014/main" id="{386BEA37-A781-4B2C-9677-110F5E3A85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 xmlns:a16="http://schemas.microsoft.com/office/drawing/2014/main" id="{547C0375-B509-4FD3-AAF1-BD376B630CBF}"/>
              </a:ext>
            </a:extLst>
          </p:cNvPr>
          <p:cNvSpPr>
            <a:spLocks noGrp="1"/>
          </p:cNvSpPr>
          <p:nvPr>
            <p:ph type="dt" sz="half" idx="10"/>
          </p:nvPr>
        </p:nvSpPr>
        <p:spPr/>
        <p:txBody>
          <a:bodyPr/>
          <a:lstStyle/>
          <a:p>
            <a:fld id="{F2AD9CEB-1DC3-47B3-8BF4-4A9FEC9F9638}" type="datetimeFigureOut">
              <a:rPr lang="pt-BR" smtClean="0"/>
              <a:t>01/01/2007</a:t>
            </a:fld>
            <a:endParaRPr lang="pt-BR"/>
          </a:p>
        </p:txBody>
      </p:sp>
      <p:sp>
        <p:nvSpPr>
          <p:cNvPr id="5" name="Espaço Reservado para Rodapé 4">
            <a:extLst>
              <a:ext uri="{FF2B5EF4-FFF2-40B4-BE49-F238E27FC236}">
                <a16:creationId xmlns="" xmlns:a16="http://schemas.microsoft.com/office/drawing/2014/main" id="{E6A467CF-B874-42F9-A05D-1A33E19F717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 xmlns:a16="http://schemas.microsoft.com/office/drawing/2014/main" id="{9B863F03-7736-40BD-B693-4FBFA4A641F1}"/>
              </a:ext>
            </a:extLst>
          </p:cNvPr>
          <p:cNvSpPr>
            <a:spLocks noGrp="1"/>
          </p:cNvSpPr>
          <p:nvPr>
            <p:ph type="sldNum" sz="quarter" idx="12"/>
          </p:nvPr>
        </p:nvSpPr>
        <p:spPr/>
        <p:txBody>
          <a:bodyPr/>
          <a:lstStyle/>
          <a:p>
            <a:fld id="{8979AB82-7B31-4CFA-8A97-FEA735C6B4C8}" type="slidenum">
              <a:rPr lang="pt-BR" smtClean="0"/>
              <a:t>‹nº›</a:t>
            </a:fld>
            <a:endParaRPr lang="pt-BR"/>
          </a:p>
        </p:txBody>
      </p:sp>
    </p:spTree>
    <p:extLst>
      <p:ext uri="{BB962C8B-B14F-4D97-AF65-F5344CB8AC3E}">
        <p14:creationId xmlns:p14="http://schemas.microsoft.com/office/powerpoint/2010/main" val="4098030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E485397-5EFB-46C1-B9B6-3FFF04A3998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 xmlns:a16="http://schemas.microsoft.com/office/drawing/2014/main" id="{BF0C80BA-253A-4B08-B492-81A1C3C1E4A2}"/>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 xmlns:a16="http://schemas.microsoft.com/office/drawing/2014/main" id="{47B66F35-81D5-40A2-A252-9805FB57AB25}"/>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 xmlns:a16="http://schemas.microsoft.com/office/drawing/2014/main" id="{CDF1847D-D2BF-48EE-A610-13224429B60C}"/>
              </a:ext>
            </a:extLst>
          </p:cNvPr>
          <p:cNvSpPr>
            <a:spLocks noGrp="1"/>
          </p:cNvSpPr>
          <p:nvPr>
            <p:ph type="dt" sz="half" idx="10"/>
          </p:nvPr>
        </p:nvSpPr>
        <p:spPr/>
        <p:txBody>
          <a:bodyPr/>
          <a:lstStyle/>
          <a:p>
            <a:fld id="{F2AD9CEB-1DC3-47B3-8BF4-4A9FEC9F9638}" type="datetimeFigureOut">
              <a:rPr lang="pt-BR" smtClean="0"/>
              <a:t>01/01/2007</a:t>
            </a:fld>
            <a:endParaRPr lang="pt-BR"/>
          </a:p>
        </p:txBody>
      </p:sp>
      <p:sp>
        <p:nvSpPr>
          <p:cNvPr id="6" name="Espaço Reservado para Rodapé 5">
            <a:extLst>
              <a:ext uri="{FF2B5EF4-FFF2-40B4-BE49-F238E27FC236}">
                <a16:creationId xmlns="" xmlns:a16="http://schemas.microsoft.com/office/drawing/2014/main" id="{8E12CEBE-D067-425F-B9F0-D0DC1E2BD5C9}"/>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 xmlns:a16="http://schemas.microsoft.com/office/drawing/2014/main" id="{69365A16-1C09-46FF-8F4C-0092EB4DBC60}"/>
              </a:ext>
            </a:extLst>
          </p:cNvPr>
          <p:cNvSpPr>
            <a:spLocks noGrp="1"/>
          </p:cNvSpPr>
          <p:nvPr>
            <p:ph type="sldNum" sz="quarter" idx="12"/>
          </p:nvPr>
        </p:nvSpPr>
        <p:spPr/>
        <p:txBody>
          <a:bodyPr/>
          <a:lstStyle/>
          <a:p>
            <a:fld id="{8979AB82-7B31-4CFA-8A97-FEA735C6B4C8}" type="slidenum">
              <a:rPr lang="pt-BR" smtClean="0"/>
              <a:t>‹nº›</a:t>
            </a:fld>
            <a:endParaRPr lang="pt-BR"/>
          </a:p>
        </p:txBody>
      </p:sp>
    </p:spTree>
    <p:extLst>
      <p:ext uri="{BB962C8B-B14F-4D97-AF65-F5344CB8AC3E}">
        <p14:creationId xmlns:p14="http://schemas.microsoft.com/office/powerpoint/2010/main" val="1774149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B152353-5FD7-4439-AC43-50A8250327EA}"/>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 xmlns:a16="http://schemas.microsoft.com/office/drawing/2014/main" id="{8904454B-F6C4-4F50-B28B-6E796C7D8C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 xmlns:a16="http://schemas.microsoft.com/office/drawing/2014/main" id="{956399E5-62D5-4282-BA4C-27D565707250}"/>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 xmlns:a16="http://schemas.microsoft.com/office/drawing/2014/main" id="{7F1EF3C7-1282-4491-8A0B-47B55035E2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 xmlns:a16="http://schemas.microsoft.com/office/drawing/2014/main" id="{A8575A4A-CF49-4C89-80B5-83D389560E3C}"/>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 xmlns:a16="http://schemas.microsoft.com/office/drawing/2014/main" id="{2D4C7F58-E63C-4830-BEDE-03E28D096F4A}"/>
              </a:ext>
            </a:extLst>
          </p:cNvPr>
          <p:cNvSpPr>
            <a:spLocks noGrp="1"/>
          </p:cNvSpPr>
          <p:nvPr>
            <p:ph type="dt" sz="half" idx="10"/>
          </p:nvPr>
        </p:nvSpPr>
        <p:spPr/>
        <p:txBody>
          <a:bodyPr/>
          <a:lstStyle/>
          <a:p>
            <a:fld id="{F2AD9CEB-1DC3-47B3-8BF4-4A9FEC9F9638}" type="datetimeFigureOut">
              <a:rPr lang="pt-BR" smtClean="0"/>
              <a:t>01/01/2007</a:t>
            </a:fld>
            <a:endParaRPr lang="pt-BR"/>
          </a:p>
        </p:txBody>
      </p:sp>
      <p:sp>
        <p:nvSpPr>
          <p:cNvPr id="8" name="Espaço Reservado para Rodapé 7">
            <a:extLst>
              <a:ext uri="{FF2B5EF4-FFF2-40B4-BE49-F238E27FC236}">
                <a16:creationId xmlns="" xmlns:a16="http://schemas.microsoft.com/office/drawing/2014/main" id="{18CCA1A8-A873-4D94-9B31-70C8A478609D}"/>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 xmlns:a16="http://schemas.microsoft.com/office/drawing/2014/main" id="{9E0D860D-A0B1-46BA-B975-446DF83D0E72}"/>
              </a:ext>
            </a:extLst>
          </p:cNvPr>
          <p:cNvSpPr>
            <a:spLocks noGrp="1"/>
          </p:cNvSpPr>
          <p:nvPr>
            <p:ph type="sldNum" sz="quarter" idx="12"/>
          </p:nvPr>
        </p:nvSpPr>
        <p:spPr/>
        <p:txBody>
          <a:bodyPr/>
          <a:lstStyle/>
          <a:p>
            <a:fld id="{8979AB82-7B31-4CFA-8A97-FEA735C6B4C8}" type="slidenum">
              <a:rPr lang="pt-BR" smtClean="0"/>
              <a:t>‹nº›</a:t>
            </a:fld>
            <a:endParaRPr lang="pt-BR"/>
          </a:p>
        </p:txBody>
      </p:sp>
    </p:spTree>
    <p:extLst>
      <p:ext uri="{BB962C8B-B14F-4D97-AF65-F5344CB8AC3E}">
        <p14:creationId xmlns:p14="http://schemas.microsoft.com/office/powerpoint/2010/main" val="940273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21A2D23-10BC-40AD-BF44-0501286DDA70}"/>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 xmlns:a16="http://schemas.microsoft.com/office/drawing/2014/main" id="{DA20179F-7926-4C7F-AEF0-35CFB907E605}"/>
              </a:ext>
            </a:extLst>
          </p:cNvPr>
          <p:cNvSpPr>
            <a:spLocks noGrp="1"/>
          </p:cNvSpPr>
          <p:nvPr>
            <p:ph type="dt" sz="half" idx="10"/>
          </p:nvPr>
        </p:nvSpPr>
        <p:spPr/>
        <p:txBody>
          <a:bodyPr/>
          <a:lstStyle/>
          <a:p>
            <a:fld id="{F2AD9CEB-1DC3-47B3-8BF4-4A9FEC9F9638}" type="datetimeFigureOut">
              <a:rPr lang="pt-BR" smtClean="0"/>
              <a:t>01/01/2007</a:t>
            </a:fld>
            <a:endParaRPr lang="pt-BR"/>
          </a:p>
        </p:txBody>
      </p:sp>
      <p:sp>
        <p:nvSpPr>
          <p:cNvPr id="4" name="Espaço Reservado para Rodapé 3">
            <a:extLst>
              <a:ext uri="{FF2B5EF4-FFF2-40B4-BE49-F238E27FC236}">
                <a16:creationId xmlns="" xmlns:a16="http://schemas.microsoft.com/office/drawing/2014/main" id="{8468FFA7-FA8C-4BDC-8645-05FD310B7CD4}"/>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 xmlns:a16="http://schemas.microsoft.com/office/drawing/2014/main" id="{DF2BFE26-AAF8-48AA-B231-5E1DCE95A26F}"/>
              </a:ext>
            </a:extLst>
          </p:cNvPr>
          <p:cNvSpPr>
            <a:spLocks noGrp="1"/>
          </p:cNvSpPr>
          <p:nvPr>
            <p:ph type="sldNum" sz="quarter" idx="12"/>
          </p:nvPr>
        </p:nvSpPr>
        <p:spPr/>
        <p:txBody>
          <a:bodyPr/>
          <a:lstStyle/>
          <a:p>
            <a:fld id="{8979AB82-7B31-4CFA-8A97-FEA735C6B4C8}" type="slidenum">
              <a:rPr lang="pt-BR" smtClean="0"/>
              <a:t>‹nº›</a:t>
            </a:fld>
            <a:endParaRPr lang="pt-BR"/>
          </a:p>
        </p:txBody>
      </p:sp>
    </p:spTree>
    <p:extLst>
      <p:ext uri="{BB962C8B-B14F-4D97-AF65-F5344CB8AC3E}">
        <p14:creationId xmlns:p14="http://schemas.microsoft.com/office/powerpoint/2010/main" val="1141585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 xmlns:a16="http://schemas.microsoft.com/office/drawing/2014/main" id="{CB69610F-F5B9-499C-AB49-B78BCDA6ACF0}"/>
              </a:ext>
            </a:extLst>
          </p:cNvPr>
          <p:cNvSpPr>
            <a:spLocks noGrp="1"/>
          </p:cNvSpPr>
          <p:nvPr>
            <p:ph type="dt" sz="half" idx="10"/>
          </p:nvPr>
        </p:nvSpPr>
        <p:spPr/>
        <p:txBody>
          <a:bodyPr/>
          <a:lstStyle/>
          <a:p>
            <a:fld id="{F2AD9CEB-1DC3-47B3-8BF4-4A9FEC9F9638}" type="datetimeFigureOut">
              <a:rPr lang="pt-BR" smtClean="0"/>
              <a:t>01/01/2007</a:t>
            </a:fld>
            <a:endParaRPr lang="pt-BR"/>
          </a:p>
        </p:txBody>
      </p:sp>
      <p:sp>
        <p:nvSpPr>
          <p:cNvPr id="3" name="Espaço Reservado para Rodapé 2">
            <a:extLst>
              <a:ext uri="{FF2B5EF4-FFF2-40B4-BE49-F238E27FC236}">
                <a16:creationId xmlns="" xmlns:a16="http://schemas.microsoft.com/office/drawing/2014/main" id="{A2645CA0-012B-4656-8023-BEEDD345D112}"/>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 xmlns:a16="http://schemas.microsoft.com/office/drawing/2014/main" id="{B53EC9C5-6D63-414D-8E76-DB2198B7A665}"/>
              </a:ext>
            </a:extLst>
          </p:cNvPr>
          <p:cNvSpPr>
            <a:spLocks noGrp="1"/>
          </p:cNvSpPr>
          <p:nvPr>
            <p:ph type="sldNum" sz="quarter" idx="12"/>
          </p:nvPr>
        </p:nvSpPr>
        <p:spPr/>
        <p:txBody>
          <a:bodyPr/>
          <a:lstStyle/>
          <a:p>
            <a:fld id="{8979AB82-7B31-4CFA-8A97-FEA735C6B4C8}" type="slidenum">
              <a:rPr lang="pt-BR" smtClean="0"/>
              <a:t>‹nº›</a:t>
            </a:fld>
            <a:endParaRPr lang="pt-BR"/>
          </a:p>
        </p:txBody>
      </p:sp>
    </p:spTree>
    <p:extLst>
      <p:ext uri="{BB962C8B-B14F-4D97-AF65-F5344CB8AC3E}">
        <p14:creationId xmlns:p14="http://schemas.microsoft.com/office/powerpoint/2010/main" val="505506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CADFEEB-7C04-465A-85B4-F14C8635F843}"/>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 xmlns:a16="http://schemas.microsoft.com/office/drawing/2014/main" id="{0BC7DD5F-37BD-4B6B-B03F-8D08D6E489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 xmlns:a16="http://schemas.microsoft.com/office/drawing/2014/main" id="{6FA0DBD8-D5E2-4FFE-B392-79E8B4F1D9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 xmlns:a16="http://schemas.microsoft.com/office/drawing/2014/main" id="{4238F90A-DE86-4B85-8544-11F66EBE0FE5}"/>
              </a:ext>
            </a:extLst>
          </p:cNvPr>
          <p:cNvSpPr>
            <a:spLocks noGrp="1"/>
          </p:cNvSpPr>
          <p:nvPr>
            <p:ph type="dt" sz="half" idx="10"/>
          </p:nvPr>
        </p:nvSpPr>
        <p:spPr/>
        <p:txBody>
          <a:bodyPr/>
          <a:lstStyle/>
          <a:p>
            <a:fld id="{F2AD9CEB-1DC3-47B3-8BF4-4A9FEC9F9638}" type="datetimeFigureOut">
              <a:rPr lang="pt-BR" smtClean="0"/>
              <a:t>01/01/2007</a:t>
            </a:fld>
            <a:endParaRPr lang="pt-BR"/>
          </a:p>
        </p:txBody>
      </p:sp>
      <p:sp>
        <p:nvSpPr>
          <p:cNvPr id="6" name="Espaço Reservado para Rodapé 5">
            <a:extLst>
              <a:ext uri="{FF2B5EF4-FFF2-40B4-BE49-F238E27FC236}">
                <a16:creationId xmlns="" xmlns:a16="http://schemas.microsoft.com/office/drawing/2014/main" id="{1FC37AB0-CA13-4D4B-A723-5C6243B085E8}"/>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 xmlns:a16="http://schemas.microsoft.com/office/drawing/2014/main" id="{8CB8BDA4-351D-4AB9-A58C-1A312E88EBE2}"/>
              </a:ext>
            </a:extLst>
          </p:cNvPr>
          <p:cNvSpPr>
            <a:spLocks noGrp="1"/>
          </p:cNvSpPr>
          <p:nvPr>
            <p:ph type="sldNum" sz="quarter" idx="12"/>
          </p:nvPr>
        </p:nvSpPr>
        <p:spPr/>
        <p:txBody>
          <a:bodyPr/>
          <a:lstStyle/>
          <a:p>
            <a:fld id="{8979AB82-7B31-4CFA-8A97-FEA735C6B4C8}" type="slidenum">
              <a:rPr lang="pt-BR" smtClean="0"/>
              <a:t>‹nº›</a:t>
            </a:fld>
            <a:endParaRPr lang="pt-BR"/>
          </a:p>
        </p:txBody>
      </p:sp>
    </p:spTree>
    <p:extLst>
      <p:ext uri="{BB962C8B-B14F-4D97-AF65-F5344CB8AC3E}">
        <p14:creationId xmlns:p14="http://schemas.microsoft.com/office/powerpoint/2010/main" val="209626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FDD675C-C9B6-4CF1-93B7-75BF058B4916}"/>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 xmlns:a16="http://schemas.microsoft.com/office/drawing/2014/main" id="{9E8255A7-D38F-48FF-8B90-AFB6434856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 xmlns:a16="http://schemas.microsoft.com/office/drawing/2014/main" id="{F4C7C023-B967-4E46-B7DC-DF0E5E807F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 xmlns:a16="http://schemas.microsoft.com/office/drawing/2014/main" id="{CBD677DB-E68C-4116-BCF2-5300C9E47F9C}"/>
              </a:ext>
            </a:extLst>
          </p:cNvPr>
          <p:cNvSpPr>
            <a:spLocks noGrp="1"/>
          </p:cNvSpPr>
          <p:nvPr>
            <p:ph type="dt" sz="half" idx="10"/>
          </p:nvPr>
        </p:nvSpPr>
        <p:spPr/>
        <p:txBody>
          <a:bodyPr/>
          <a:lstStyle/>
          <a:p>
            <a:fld id="{F2AD9CEB-1DC3-47B3-8BF4-4A9FEC9F9638}" type="datetimeFigureOut">
              <a:rPr lang="pt-BR" smtClean="0"/>
              <a:t>01/01/2007</a:t>
            </a:fld>
            <a:endParaRPr lang="pt-BR"/>
          </a:p>
        </p:txBody>
      </p:sp>
      <p:sp>
        <p:nvSpPr>
          <p:cNvPr id="6" name="Espaço Reservado para Rodapé 5">
            <a:extLst>
              <a:ext uri="{FF2B5EF4-FFF2-40B4-BE49-F238E27FC236}">
                <a16:creationId xmlns="" xmlns:a16="http://schemas.microsoft.com/office/drawing/2014/main" id="{39EA3630-AF8F-4401-A869-EEE23C43894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 xmlns:a16="http://schemas.microsoft.com/office/drawing/2014/main" id="{E7FFE17F-9EEF-45FD-BB1F-2DAE113E2893}"/>
              </a:ext>
            </a:extLst>
          </p:cNvPr>
          <p:cNvSpPr>
            <a:spLocks noGrp="1"/>
          </p:cNvSpPr>
          <p:nvPr>
            <p:ph type="sldNum" sz="quarter" idx="12"/>
          </p:nvPr>
        </p:nvSpPr>
        <p:spPr/>
        <p:txBody>
          <a:bodyPr/>
          <a:lstStyle/>
          <a:p>
            <a:fld id="{8979AB82-7B31-4CFA-8A97-FEA735C6B4C8}" type="slidenum">
              <a:rPr lang="pt-BR" smtClean="0"/>
              <a:t>‹nº›</a:t>
            </a:fld>
            <a:endParaRPr lang="pt-BR"/>
          </a:p>
        </p:txBody>
      </p:sp>
    </p:spTree>
    <p:extLst>
      <p:ext uri="{BB962C8B-B14F-4D97-AF65-F5344CB8AC3E}">
        <p14:creationId xmlns:p14="http://schemas.microsoft.com/office/powerpoint/2010/main" val="1525131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 xmlns:a16="http://schemas.microsoft.com/office/drawing/2014/main" id="{33A36A4D-5282-4778-AF50-9430719BB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 xmlns:a16="http://schemas.microsoft.com/office/drawing/2014/main" id="{A5E34058-A070-42F7-9E45-8CC2665EE3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 xmlns:a16="http://schemas.microsoft.com/office/drawing/2014/main" id="{72C84E5F-ABE3-43BA-833F-AEB05782A9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AD9CEB-1DC3-47B3-8BF4-4A9FEC9F9638}" type="datetimeFigureOut">
              <a:rPr lang="pt-BR" smtClean="0"/>
              <a:t>01/01/2007</a:t>
            </a:fld>
            <a:endParaRPr lang="pt-BR"/>
          </a:p>
        </p:txBody>
      </p:sp>
      <p:sp>
        <p:nvSpPr>
          <p:cNvPr id="5" name="Espaço Reservado para Rodapé 4">
            <a:extLst>
              <a:ext uri="{FF2B5EF4-FFF2-40B4-BE49-F238E27FC236}">
                <a16:creationId xmlns="" xmlns:a16="http://schemas.microsoft.com/office/drawing/2014/main" id="{6CB439E6-4B4C-4D99-A33F-7D4DC3D983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 xmlns:a16="http://schemas.microsoft.com/office/drawing/2014/main" id="{C3777689-0AE8-450D-A121-376341B66B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79AB82-7B31-4CFA-8A97-FEA735C6B4C8}" type="slidenum">
              <a:rPr lang="pt-BR" smtClean="0"/>
              <a:t>‹nº›</a:t>
            </a:fld>
            <a:endParaRPr lang="pt-BR"/>
          </a:p>
        </p:txBody>
      </p:sp>
    </p:spTree>
    <p:extLst>
      <p:ext uri="{BB962C8B-B14F-4D97-AF65-F5344CB8AC3E}">
        <p14:creationId xmlns:p14="http://schemas.microsoft.com/office/powerpoint/2010/main" val="2256264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hyperlink" Target="http://www.planalto.gov.br/ccivil_03/LEIS/L9985.htm" TargetMode="External"/><Relationship Id="rId2" Type="http://schemas.openxmlformats.org/officeDocument/2006/relationships/hyperlink" Target="http://www.planalto.gov.br/ccivil_03/_Ato2011-2014/2012/Lei/L12651.htm" TargetMode="Externa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hyperlink" Target="http://www.planalto.gov.br/ccivil_03/_ato2015-2018/2017/Lei/L13465.htm" TargetMode="Externa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hyperlink" Target="http://www.planalto.gov.br/ccivil_03/LEIS/L6015consolidado.htm" TargetMode="Externa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 xmlns:a16="http://schemas.microsoft.com/office/drawing/2014/main" id="{F18B9F85-A381-4FB7-B305-2F365E5CCAF5}"/>
              </a:ext>
            </a:extLst>
          </p:cNvPr>
          <p:cNvSpPr/>
          <p:nvPr/>
        </p:nvSpPr>
        <p:spPr>
          <a:xfrm>
            <a:off x="145773" y="239666"/>
            <a:ext cx="11953461" cy="5824671"/>
          </a:xfrm>
          <a:prstGeom prst="rect">
            <a:avLst/>
          </a:prstGeom>
        </p:spPr>
        <p:txBody>
          <a:bodyPr wrap="square">
            <a:spAutoFit/>
          </a:bodyPr>
          <a:lstStyle/>
          <a:p>
            <a:pPr algn="ctr">
              <a:spcBef>
                <a:spcPts val="1500"/>
              </a:spcBef>
              <a:spcAft>
                <a:spcPts val="1500"/>
              </a:spcAft>
            </a:pPr>
            <a:r>
              <a:rPr lang="pt-BR" sz="2000" b="1" dirty="0">
                <a:solidFill>
                  <a:srgbClr val="000000"/>
                </a:solidFill>
                <a:latin typeface="Arial" panose="020B0604020202020204" pitchFamily="34" charset="0"/>
                <a:ea typeface="Times New Roman" panose="02020603050405020304" pitchFamily="18" charset="0"/>
              </a:rPr>
              <a:t>REGULARIZAÇÃO FUNDIÁRIA - Lei 6.015/73</a:t>
            </a:r>
            <a:endParaRPr lang="pt-BR" sz="2000" b="1" dirty="0">
              <a:latin typeface="Times New Roman" panose="02020603050405020304" pitchFamily="18" charset="0"/>
              <a:ea typeface="Times New Roman" panose="02020603050405020304" pitchFamily="18" charset="0"/>
            </a:endParaRPr>
          </a:p>
          <a:p>
            <a:pPr algn="just"/>
            <a:r>
              <a:rPr lang="pt-BR" sz="2000" b="1" dirty="0">
                <a:solidFill>
                  <a:srgbClr val="000000"/>
                </a:solidFill>
                <a:latin typeface="Arial" panose="020B0604020202020204" pitchFamily="34" charset="0"/>
                <a:ea typeface="Times New Roman" panose="02020603050405020304" pitchFamily="18" charset="0"/>
              </a:rPr>
              <a:t>	</a:t>
            </a:r>
          </a:p>
          <a:p>
            <a:pPr algn="just"/>
            <a:r>
              <a:rPr lang="pt-BR" sz="2000" b="1" dirty="0">
                <a:solidFill>
                  <a:srgbClr val="000000"/>
                </a:solidFill>
                <a:latin typeface="Arial" panose="020B0604020202020204" pitchFamily="34" charset="0"/>
                <a:ea typeface="Times New Roman" panose="02020603050405020304" pitchFamily="18" charset="0"/>
              </a:rPr>
              <a:t>	</a:t>
            </a:r>
            <a:r>
              <a:rPr lang="pt-BR" sz="2000" b="1" u="sng" dirty="0">
                <a:solidFill>
                  <a:srgbClr val="000000"/>
                </a:solidFill>
                <a:latin typeface="Arial" panose="020B0604020202020204" pitchFamily="34" charset="0"/>
                <a:ea typeface="Times New Roman" panose="02020603050405020304" pitchFamily="18" charset="0"/>
              </a:rPr>
              <a:t>Artigo 167, I</a:t>
            </a:r>
            <a:r>
              <a:rPr lang="pt-BR" sz="2000" b="1" dirty="0">
                <a:solidFill>
                  <a:srgbClr val="000000"/>
                </a:solidFill>
                <a:latin typeface="Arial" panose="020B0604020202020204" pitchFamily="34" charset="0"/>
                <a:ea typeface="Times New Roman" panose="02020603050405020304" pitchFamily="18" charset="0"/>
              </a:rPr>
              <a:t>:</a:t>
            </a:r>
            <a:endParaRPr lang="pt-BR" sz="2000" b="1" dirty="0">
              <a:latin typeface="Times New Roman" panose="02020603050405020304" pitchFamily="18" charset="0"/>
              <a:ea typeface="Times New Roman" panose="02020603050405020304" pitchFamily="18" charset="0"/>
            </a:endParaRPr>
          </a:p>
          <a:p>
            <a:pPr algn="just"/>
            <a:r>
              <a:rPr lang="pt-BR" sz="2000" b="1" dirty="0">
                <a:solidFill>
                  <a:srgbClr val="000000"/>
                </a:solidFill>
                <a:latin typeface="Arial" panose="020B0604020202020204" pitchFamily="34" charset="0"/>
                <a:ea typeface="Times New Roman" panose="02020603050405020304" pitchFamily="18" charset="0"/>
              </a:rPr>
              <a:t>	43 - da </a:t>
            </a:r>
            <a:r>
              <a:rPr lang="pt-BR" sz="2000" b="1" u="sng" dirty="0">
                <a:solidFill>
                  <a:srgbClr val="000000"/>
                </a:solidFill>
                <a:latin typeface="Arial" panose="020B0604020202020204" pitchFamily="34" charset="0"/>
                <a:ea typeface="Times New Roman" panose="02020603050405020304" pitchFamily="18" charset="0"/>
              </a:rPr>
              <a:t>Certidão de Regularização </a:t>
            </a:r>
            <a:r>
              <a:rPr lang="pt-BR" sz="2000" b="1" u="sng" dirty="0" smtClean="0">
                <a:solidFill>
                  <a:srgbClr val="000000"/>
                </a:solidFill>
                <a:latin typeface="Arial" panose="020B0604020202020204" pitchFamily="34" charset="0"/>
                <a:ea typeface="Times New Roman" panose="02020603050405020304" pitchFamily="18" charset="0"/>
              </a:rPr>
              <a:t>Fundiária;</a:t>
            </a:r>
            <a:r>
              <a:rPr lang="pt-BR" sz="2000" b="1" dirty="0" smtClean="0">
                <a:solidFill>
                  <a:srgbClr val="000000"/>
                </a:solidFill>
                <a:latin typeface="Arial" panose="020B0604020202020204" pitchFamily="34" charset="0"/>
                <a:ea typeface="Times New Roman" panose="02020603050405020304" pitchFamily="18" charset="0"/>
              </a:rPr>
              <a:t> </a:t>
            </a:r>
            <a:r>
              <a:rPr lang="pt-BR" sz="2000" b="1" dirty="0">
                <a:solidFill>
                  <a:srgbClr val="FF0000"/>
                </a:solidFill>
                <a:latin typeface="Arial" panose="020B0604020202020204" pitchFamily="34" charset="0"/>
                <a:ea typeface="Times New Roman" panose="02020603050405020304" pitchFamily="18" charset="0"/>
              </a:rPr>
              <a:t>(</a:t>
            </a:r>
            <a:r>
              <a:rPr lang="pt-BR" sz="2000" b="1" u="sng" dirty="0">
                <a:solidFill>
                  <a:srgbClr val="FF0000"/>
                </a:solidFill>
                <a:latin typeface="Arial" panose="020B0604020202020204" pitchFamily="34" charset="0"/>
                <a:ea typeface="Times New Roman" panose="02020603050405020304" pitchFamily="18" charset="0"/>
              </a:rPr>
              <a:t>CRF</a:t>
            </a:r>
            <a:r>
              <a:rPr lang="pt-BR" sz="2000" b="1" dirty="0" smtClean="0">
                <a:solidFill>
                  <a:srgbClr val="FF0000"/>
                </a:solidFill>
                <a:latin typeface="Arial" panose="020B0604020202020204" pitchFamily="34" charset="0"/>
                <a:ea typeface="Times New Roman" panose="02020603050405020304" pitchFamily="18" charset="0"/>
              </a:rPr>
              <a:t>)</a:t>
            </a:r>
            <a:endParaRPr lang="pt-BR" sz="2000" b="1" dirty="0">
              <a:solidFill>
                <a:srgbClr val="FF0000"/>
              </a:solidFill>
              <a:latin typeface="Times New Roman" panose="02020603050405020304" pitchFamily="18" charset="0"/>
              <a:ea typeface="Times New Roman" panose="02020603050405020304" pitchFamily="18" charset="0"/>
            </a:endParaRPr>
          </a:p>
          <a:p>
            <a:pPr algn="just"/>
            <a:r>
              <a:rPr lang="pt-BR" sz="2000" b="1" dirty="0">
                <a:solidFill>
                  <a:srgbClr val="000000"/>
                </a:solidFill>
                <a:latin typeface="Arial" panose="020B0604020202020204" pitchFamily="34" charset="0"/>
                <a:ea typeface="Times New Roman" panose="02020603050405020304" pitchFamily="18" charset="0"/>
              </a:rPr>
              <a:t>	44 - da </a:t>
            </a:r>
            <a:r>
              <a:rPr lang="pt-BR" sz="2000" b="1" u="sng" dirty="0">
                <a:solidFill>
                  <a:srgbClr val="000000"/>
                </a:solidFill>
                <a:latin typeface="Arial" panose="020B0604020202020204" pitchFamily="34" charset="0"/>
                <a:ea typeface="Times New Roman" panose="02020603050405020304" pitchFamily="18" charset="0"/>
              </a:rPr>
              <a:t>Legitimação Fundiária</a:t>
            </a:r>
            <a:r>
              <a:rPr lang="pt-BR" sz="2000" b="1" dirty="0" smtClean="0">
                <a:solidFill>
                  <a:srgbClr val="000000"/>
                </a:solidFill>
                <a:latin typeface="Arial" panose="020B0604020202020204" pitchFamily="34" charset="0"/>
                <a:ea typeface="Times New Roman" panose="02020603050405020304" pitchFamily="18" charset="0"/>
              </a:rPr>
              <a:t>. </a:t>
            </a:r>
            <a:r>
              <a:rPr lang="pt-BR" sz="2000" b="1" dirty="0" smtClean="0">
                <a:solidFill>
                  <a:srgbClr val="FF0000"/>
                </a:solidFill>
                <a:latin typeface="Arial" panose="020B0604020202020204" pitchFamily="34" charset="0"/>
                <a:ea typeface="Times New Roman" panose="02020603050405020304" pitchFamily="18" charset="0"/>
              </a:rPr>
              <a:t>(LF)</a:t>
            </a:r>
            <a:r>
              <a:rPr lang="pt-BR" sz="2000" b="1" dirty="0">
                <a:solidFill>
                  <a:srgbClr val="000000"/>
                </a:solidFill>
                <a:latin typeface="Arial" panose="020B0604020202020204" pitchFamily="34" charset="0"/>
                <a:ea typeface="Times New Roman" panose="02020603050405020304" pitchFamily="18" charset="0"/>
              </a:rPr>
              <a:t>  </a:t>
            </a:r>
            <a:endParaRPr lang="pt-BR" sz="2000" b="1" dirty="0">
              <a:latin typeface="Times New Roman" panose="02020603050405020304" pitchFamily="18" charset="0"/>
              <a:ea typeface="Times New Roman" panose="02020603050405020304" pitchFamily="18" charset="0"/>
            </a:endParaRPr>
          </a:p>
          <a:p>
            <a:pPr indent="333375" algn="just"/>
            <a:r>
              <a:rPr lang="pt-BR" sz="2000" b="1" dirty="0">
                <a:solidFill>
                  <a:srgbClr val="000000"/>
                </a:solidFill>
                <a:latin typeface="Arial" panose="020B0604020202020204" pitchFamily="34" charset="0"/>
                <a:ea typeface="Times New Roman" panose="02020603050405020304" pitchFamily="18" charset="0"/>
              </a:rPr>
              <a:t> </a:t>
            </a:r>
            <a:endParaRPr lang="pt-BR" sz="2000" b="1" dirty="0">
              <a:latin typeface="Times New Roman" panose="02020603050405020304" pitchFamily="18" charset="0"/>
              <a:ea typeface="Times New Roman" panose="02020603050405020304" pitchFamily="18" charset="0"/>
            </a:endParaRPr>
          </a:p>
          <a:p>
            <a:pPr indent="333375" algn="just"/>
            <a:endParaRPr lang="pt-BR" sz="2000" b="1" dirty="0">
              <a:solidFill>
                <a:srgbClr val="000000"/>
              </a:solidFill>
              <a:latin typeface="Arial" panose="020B0604020202020204" pitchFamily="34" charset="0"/>
              <a:ea typeface="Times New Roman" panose="02020603050405020304" pitchFamily="18" charset="0"/>
            </a:endParaRPr>
          </a:p>
          <a:p>
            <a:pPr indent="333375" algn="just"/>
            <a:endParaRPr lang="pt-BR" sz="2000" b="1" dirty="0">
              <a:solidFill>
                <a:srgbClr val="000000"/>
              </a:solidFill>
              <a:latin typeface="Arial" panose="020B0604020202020204" pitchFamily="34" charset="0"/>
              <a:ea typeface="Times New Roman" panose="02020603050405020304" pitchFamily="18" charset="0"/>
            </a:endParaRPr>
          </a:p>
          <a:p>
            <a:pPr indent="333375" algn="just"/>
            <a:r>
              <a:rPr lang="pt-BR" sz="2000" b="1" dirty="0">
                <a:solidFill>
                  <a:srgbClr val="000000"/>
                </a:solidFill>
                <a:latin typeface="Arial" panose="020B0604020202020204" pitchFamily="34" charset="0"/>
                <a:ea typeface="Times New Roman" panose="02020603050405020304" pitchFamily="18" charset="0"/>
              </a:rPr>
              <a:t>	</a:t>
            </a:r>
            <a:r>
              <a:rPr lang="pt-BR" sz="2000" b="1" u="sng" dirty="0">
                <a:solidFill>
                  <a:srgbClr val="000000"/>
                </a:solidFill>
                <a:latin typeface="Arial" panose="020B0604020202020204" pitchFamily="34" charset="0"/>
                <a:ea typeface="Times New Roman" panose="02020603050405020304" pitchFamily="18" charset="0"/>
              </a:rPr>
              <a:t>Artigo 167, II</a:t>
            </a:r>
            <a:r>
              <a:rPr lang="pt-BR" sz="2000" b="1" dirty="0">
                <a:solidFill>
                  <a:srgbClr val="000000"/>
                </a:solidFill>
                <a:latin typeface="Arial" panose="020B0604020202020204" pitchFamily="34" charset="0"/>
                <a:ea typeface="Times New Roman" panose="02020603050405020304" pitchFamily="18" charset="0"/>
              </a:rPr>
              <a:t>:</a:t>
            </a:r>
            <a:endParaRPr lang="pt-BR" sz="2000" b="1" dirty="0">
              <a:latin typeface="Times New Roman" panose="02020603050405020304" pitchFamily="18" charset="0"/>
              <a:ea typeface="Times New Roman" panose="02020603050405020304" pitchFamily="18" charset="0"/>
            </a:endParaRPr>
          </a:p>
          <a:p>
            <a:pPr indent="333375" algn="just"/>
            <a:r>
              <a:rPr lang="pt-BR" sz="2000" b="1" dirty="0">
                <a:solidFill>
                  <a:srgbClr val="000000"/>
                </a:solidFill>
                <a:latin typeface="Arial" panose="020B0604020202020204" pitchFamily="34" charset="0"/>
                <a:ea typeface="Times New Roman" panose="02020603050405020304" pitchFamily="18" charset="0"/>
              </a:rPr>
              <a:t>	32 - do termo de quitação de contrato de compromisso de compra e venda registrado e do </a:t>
            </a:r>
            <a:r>
              <a:rPr lang="pt-BR" sz="2000" b="1" dirty="0">
                <a:solidFill>
                  <a:srgbClr val="FF0000"/>
                </a:solidFill>
                <a:latin typeface="Arial" panose="020B0604020202020204" pitchFamily="34" charset="0"/>
                <a:ea typeface="Times New Roman" panose="02020603050405020304" pitchFamily="18" charset="0"/>
              </a:rPr>
              <a:t>termo de quitação dos instrumentos públicos ou privados oriundos</a:t>
            </a:r>
            <a:r>
              <a:rPr lang="pt-BR" sz="2000" b="1" dirty="0">
                <a:solidFill>
                  <a:srgbClr val="000000"/>
                </a:solidFill>
                <a:latin typeface="Arial" panose="020B0604020202020204" pitchFamily="34" charset="0"/>
                <a:ea typeface="Times New Roman" panose="02020603050405020304" pitchFamily="18" charset="0"/>
              </a:rPr>
              <a:t> da implantação de empreendimentos ou </a:t>
            </a:r>
            <a:r>
              <a:rPr lang="pt-BR" sz="2000" b="1" dirty="0">
                <a:solidFill>
                  <a:srgbClr val="FF0000"/>
                </a:solidFill>
                <a:latin typeface="Arial" panose="020B0604020202020204" pitchFamily="34" charset="0"/>
                <a:ea typeface="Times New Roman" panose="02020603050405020304" pitchFamily="18" charset="0"/>
              </a:rPr>
              <a:t>de processo de regularização fundiária,</a:t>
            </a:r>
            <a:r>
              <a:rPr lang="pt-BR" sz="2000" b="1" dirty="0">
                <a:solidFill>
                  <a:srgbClr val="000000"/>
                </a:solidFill>
                <a:latin typeface="Arial" panose="020B0604020202020204" pitchFamily="34" charset="0"/>
                <a:ea typeface="Times New Roman" panose="02020603050405020304" pitchFamily="18" charset="0"/>
              </a:rPr>
              <a:t> firmado pelo empreendedor proprietário de imóvel ou pelo promotor do empreendimento ou da regularização fundiária objeto de loteamento, desmembramento, condomínio de qualquer modalidade ou de regularização fundiária, </a:t>
            </a:r>
            <a:r>
              <a:rPr lang="pt-BR" sz="2000" b="1" dirty="0">
                <a:solidFill>
                  <a:srgbClr val="FF0000"/>
                </a:solidFill>
                <a:latin typeface="Arial" panose="020B0604020202020204" pitchFamily="34" charset="0"/>
                <a:ea typeface="Times New Roman" panose="02020603050405020304" pitchFamily="18" charset="0"/>
              </a:rPr>
              <a:t>exclusivamente para fins de exoneração da sua responsabilidade sobre tributos municipais</a:t>
            </a:r>
            <a:r>
              <a:rPr lang="pt-BR" sz="2000" b="1" dirty="0">
                <a:solidFill>
                  <a:srgbClr val="000000"/>
                </a:solidFill>
                <a:latin typeface="Arial" panose="020B0604020202020204" pitchFamily="34" charset="0"/>
                <a:ea typeface="Times New Roman" panose="02020603050405020304" pitchFamily="18" charset="0"/>
              </a:rPr>
              <a:t> incidentes sobre o imóvel perante o Município, </a:t>
            </a:r>
            <a:r>
              <a:rPr lang="pt-BR" sz="2000" b="1" dirty="0">
                <a:solidFill>
                  <a:srgbClr val="FF0000"/>
                </a:solidFill>
                <a:latin typeface="Arial" panose="020B0604020202020204" pitchFamily="34" charset="0"/>
                <a:ea typeface="Times New Roman" panose="02020603050405020304" pitchFamily="18" charset="0"/>
              </a:rPr>
              <a:t>não implicando transferência de domínio</a:t>
            </a:r>
            <a:r>
              <a:rPr lang="pt-BR" sz="2000" b="1" dirty="0">
                <a:solidFill>
                  <a:srgbClr val="000000"/>
                </a:solidFill>
                <a:latin typeface="Arial" panose="020B0604020202020204" pitchFamily="34" charset="0"/>
                <a:ea typeface="Times New Roman" panose="02020603050405020304" pitchFamily="18" charset="0"/>
              </a:rPr>
              <a:t> ao compromissário comprador ou ao beneficiário da regularização. </a:t>
            </a:r>
            <a:r>
              <a:rPr lang="pt-BR" sz="2000" b="1" dirty="0">
                <a:solidFill>
                  <a:srgbClr val="FF0000"/>
                </a:solidFill>
                <a:latin typeface="Arial" panose="020B0604020202020204" pitchFamily="34" charset="0"/>
                <a:ea typeface="Times New Roman" panose="02020603050405020304" pitchFamily="18" charset="0"/>
              </a:rPr>
              <a:t>(</a:t>
            </a:r>
            <a:r>
              <a:rPr lang="pt-BR" sz="2000" b="1" dirty="0" err="1">
                <a:solidFill>
                  <a:srgbClr val="FF0000"/>
                </a:solidFill>
                <a:latin typeface="Arial" panose="020B0604020202020204" pitchFamily="34" charset="0"/>
                <a:ea typeface="Times New Roman" panose="02020603050405020304" pitchFamily="18" charset="0"/>
              </a:rPr>
              <a:t>Obs</a:t>
            </a:r>
            <a:r>
              <a:rPr lang="pt-BR" sz="2000" b="1" dirty="0">
                <a:solidFill>
                  <a:srgbClr val="FF0000"/>
                </a:solidFill>
                <a:latin typeface="Arial" panose="020B0604020202020204" pitchFamily="34" charset="0"/>
                <a:ea typeface="Times New Roman" panose="02020603050405020304" pitchFamily="18" charset="0"/>
              </a:rPr>
              <a:t>: transferência submetida à forma eleita para a titulação - objeto de registro)</a:t>
            </a:r>
            <a:endParaRPr lang="pt-BR" sz="2000" b="1" dirty="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23286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7BC8F9EB-ED9B-45AA-9F3D-8AEC70508758}"/>
              </a:ext>
            </a:extLst>
          </p:cNvPr>
          <p:cNvSpPr/>
          <p:nvPr/>
        </p:nvSpPr>
        <p:spPr>
          <a:xfrm>
            <a:off x="119270" y="575962"/>
            <a:ext cx="11900452" cy="6586418"/>
          </a:xfrm>
          <a:prstGeom prst="rect">
            <a:avLst/>
          </a:prstGeom>
        </p:spPr>
        <p:txBody>
          <a:bodyPr wrap="square">
            <a:spAutoFit/>
          </a:bodyPr>
          <a:lstStyle/>
          <a:p>
            <a:pPr indent="333375" algn="just"/>
            <a:endParaRPr lang="pt-BR" b="1" dirty="0">
              <a:latin typeface="Arial" panose="020B0604020202020204" pitchFamily="34" charset="0"/>
              <a:ea typeface="Times New Roman" panose="02020603050405020304" pitchFamily="18" charset="0"/>
            </a:endParaRPr>
          </a:p>
          <a:p>
            <a:pPr indent="333375" algn="just"/>
            <a:r>
              <a:rPr lang="pt-BR" b="1" dirty="0">
                <a:latin typeface="Arial" panose="020B0604020202020204" pitchFamily="34" charset="0"/>
                <a:ea typeface="Times New Roman" panose="02020603050405020304" pitchFamily="18" charset="0"/>
              </a:rPr>
              <a:t>	</a:t>
            </a:r>
            <a:r>
              <a:rPr lang="pt-BR" sz="2800" b="1" dirty="0">
                <a:latin typeface="Arial" panose="020B0604020202020204" pitchFamily="34" charset="0"/>
                <a:ea typeface="Times New Roman" panose="02020603050405020304" pitchFamily="18" charset="0"/>
                <a:cs typeface="Arial" panose="020B0604020202020204" pitchFamily="34" charset="0"/>
              </a:rPr>
              <a:t>Art. 13, § 2º </a:t>
            </a:r>
            <a:r>
              <a:rPr lang="pt-BR" sz="28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Os atos</a:t>
            </a:r>
            <a:r>
              <a:rPr lang="pt-BR" sz="2800" b="1" dirty="0">
                <a:latin typeface="Arial" panose="020B0604020202020204" pitchFamily="34" charset="0"/>
                <a:ea typeface="Times New Roman" panose="02020603050405020304" pitchFamily="18" charset="0"/>
                <a:cs typeface="Arial" panose="020B0604020202020204" pitchFamily="34" charset="0"/>
              </a:rPr>
              <a:t> de que trata este artigo </a:t>
            </a:r>
            <a:r>
              <a:rPr lang="pt-BR"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t>(R e AV em geral) </a:t>
            </a:r>
            <a:r>
              <a:rPr lang="pt-BR" sz="28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independem da comprovação do pagamento de tributos ou penalidades tributárias</a:t>
            </a:r>
            <a:r>
              <a:rPr lang="pt-BR"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r>
              <a:rPr lang="pt-BR" sz="2800" b="1" dirty="0">
                <a:latin typeface="Arial" panose="020B0604020202020204" pitchFamily="34" charset="0"/>
                <a:ea typeface="Times New Roman" panose="02020603050405020304" pitchFamily="18" charset="0"/>
                <a:cs typeface="Arial" panose="020B0604020202020204" pitchFamily="34" charset="0"/>
              </a:rPr>
              <a:t> sendo vedado ao oficial de registro de imóveis exigir sua comprovação</a:t>
            </a:r>
            <a:r>
              <a:rPr lang="pt-BR" sz="2800" b="1" dirty="0" smtClean="0">
                <a:latin typeface="Arial" panose="020B0604020202020204" pitchFamily="34" charset="0"/>
                <a:ea typeface="Times New Roman" panose="02020603050405020304" pitchFamily="18" charset="0"/>
                <a:cs typeface="Arial" panose="020B0604020202020204" pitchFamily="34" charset="0"/>
              </a:rPr>
              <a:t>.</a:t>
            </a:r>
            <a:endParaRPr lang="pt-BR" sz="28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indent="333375" algn="just"/>
            <a:endParaRPr lang="pt-BR" sz="2800" b="1" dirty="0">
              <a:latin typeface="Arial" panose="020B0604020202020204" pitchFamily="34" charset="0"/>
              <a:cs typeface="Arial" panose="020B0604020202020204" pitchFamily="34" charset="0"/>
            </a:endParaRPr>
          </a:p>
          <a:p>
            <a:pPr indent="333375" algn="just">
              <a:spcAft>
                <a:spcPts val="0"/>
              </a:spcAft>
            </a:pPr>
            <a:r>
              <a:rPr lang="pt-BR" sz="2800" b="1" dirty="0">
                <a:latin typeface="Arial" panose="020B0604020202020204" pitchFamily="34" charset="0"/>
                <a:ea typeface="Times New Roman" panose="02020603050405020304" pitchFamily="18" charset="0"/>
                <a:cs typeface="Arial" panose="020B0604020202020204" pitchFamily="34" charset="0"/>
              </a:rPr>
              <a:t>	Art. 44, § 3º </a:t>
            </a:r>
            <a:r>
              <a:rPr lang="pt-BR" sz="28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O registro da CRF dispensa a comprovação do pagamento de tributos ou penalidades tributárias</a:t>
            </a:r>
            <a:r>
              <a:rPr lang="pt-BR" sz="2800" b="1" dirty="0">
                <a:latin typeface="Arial" panose="020B0604020202020204" pitchFamily="34" charset="0"/>
                <a:ea typeface="Times New Roman" panose="02020603050405020304" pitchFamily="18" charset="0"/>
                <a:cs typeface="Arial" panose="020B0604020202020204" pitchFamily="34" charset="0"/>
              </a:rPr>
              <a:t> </a:t>
            </a:r>
            <a:r>
              <a:rPr lang="pt-BR" sz="2800" b="1" u="sng" dirty="0">
                <a:latin typeface="Arial" panose="020B0604020202020204" pitchFamily="34" charset="0"/>
                <a:ea typeface="Times New Roman" panose="02020603050405020304" pitchFamily="18" charset="0"/>
                <a:cs typeface="Arial" panose="020B0604020202020204" pitchFamily="34" charset="0"/>
              </a:rPr>
              <a:t>de responsabilidade dos legitimados</a:t>
            </a:r>
            <a:r>
              <a:rPr lang="pt-BR" sz="2800" b="1" dirty="0" smtClean="0">
                <a:latin typeface="Arial" panose="020B0604020202020204" pitchFamily="34" charset="0"/>
                <a:ea typeface="Times New Roman" panose="02020603050405020304" pitchFamily="18" charset="0"/>
                <a:cs typeface="Arial" panose="020B0604020202020204" pitchFamily="34" charset="0"/>
              </a:rPr>
              <a:t>.</a:t>
            </a:r>
            <a:r>
              <a:rPr lang="pt-BR" sz="28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 (pagará depois – </a:t>
            </a:r>
            <a:r>
              <a:rPr lang="pt-BR" sz="2800" b="1" dirty="0" err="1" smtClean="0">
                <a:solidFill>
                  <a:srgbClr val="FF0000"/>
                </a:solidFill>
                <a:latin typeface="Arial" panose="020B0604020202020204" pitchFamily="34" charset="0"/>
                <a:ea typeface="Times New Roman" panose="02020603050405020304" pitchFamily="18" charset="0"/>
                <a:cs typeface="Arial" panose="020B0604020202020204" pitchFamily="34" charset="0"/>
              </a:rPr>
              <a:t>ex</a:t>
            </a:r>
            <a:r>
              <a:rPr lang="pt-BR" sz="28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 IPTU)</a:t>
            </a:r>
            <a:endParaRPr lang="pt-BR" sz="2800" b="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endParaRPr lang="pt-BR" sz="2800" b="1" dirty="0">
              <a:latin typeface="Arial" panose="020B0604020202020204" pitchFamily="34" charset="0"/>
              <a:ea typeface="Times New Roman" panose="02020603050405020304" pitchFamily="18" charset="0"/>
              <a:cs typeface="Arial" panose="020B0604020202020204" pitchFamily="34" charset="0"/>
            </a:endParaRPr>
          </a:p>
          <a:p>
            <a:pPr indent="333375" algn="ctr">
              <a:spcAft>
                <a:spcPts val="0"/>
              </a:spcAft>
            </a:pPr>
            <a:r>
              <a:rPr lang="pt-BR" sz="2800" b="1" u="sng" dirty="0">
                <a:latin typeface="Arial" panose="020B0604020202020204" pitchFamily="34" charset="0"/>
                <a:ea typeface="Times New Roman" panose="02020603050405020304" pitchFamily="18" charset="0"/>
                <a:cs typeface="Arial" panose="020B0604020202020204" pitchFamily="34" charset="0"/>
              </a:rPr>
              <a:t>Alcance</a:t>
            </a:r>
            <a:r>
              <a:rPr lang="pt-BR" sz="2800" b="1" dirty="0">
                <a:latin typeface="Arial" panose="020B0604020202020204" pitchFamily="34" charset="0"/>
                <a:ea typeface="Times New Roman" panose="02020603050405020304" pitchFamily="18" charset="0"/>
                <a:cs typeface="Arial" panose="020B0604020202020204" pitchFamily="34" charset="0"/>
              </a:rPr>
              <a:t>: ITBI ou ITCMD, débitos previdenciários devidos pela edificação, multas, etc...</a:t>
            </a:r>
          </a:p>
          <a:p>
            <a:pPr indent="333375" algn="ctr">
              <a:spcAft>
                <a:spcPts val="0"/>
              </a:spcAft>
            </a:pPr>
            <a:r>
              <a:rPr lang="pt-BR"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t>(ITBI na LF x </a:t>
            </a:r>
            <a:r>
              <a:rPr lang="pt-BR" sz="28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isenção </a:t>
            </a:r>
            <a:r>
              <a:rPr lang="pt-BR"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t>heterônoma – 151, III </a:t>
            </a:r>
            <a:r>
              <a:rPr lang="pt-BR" sz="28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CF? Não)</a:t>
            </a:r>
            <a:endParaRPr lang="pt-BR" sz="2800" b="1" dirty="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endParaRPr lang="pt-BR" sz="2800" b="1" dirty="0">
              <a:effectLst/>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endParaRPr lang="pt-BR" sz="2800" b="1" dirty="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endParaRPr lang="pt-BR" sz="1200" b="1"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87570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7BC8F9EB-ED9B-45AA-9F3D-8AEC70508758}"/>
              </a:ext>
            </a:extLst>
          </p:cNvPr>
          <p:cNvSpPr/>
          <p:nvPr/>
        </p:nvSpPr>
        <p:spPr>
          <a:xfrm>
            <a:off x="119270" y="575962"/>
            <a:ext cx="11900452" cy="4524315"/>
          </a:xfrm>
          <a:prstGeom prst="rect">
            <a:avLst/>
          </a:prstGeom>
        </p:spPr>
        <p:txBody>
          <a:bodyPr wrap="square">
            <a:spAutoFit/>
          </a:bodyPr>
          <a:lstStyle/>
          <a:p>
            <a:pPr indent="333375" algn="ctr">
              <a:spcAft>
                <a:spcPts val="0"/>
              </a:spcAft>
            </a:pPr>
            <a:r>
              <a:rPr lang="pt-BR" sz="2400" b="1" dirty="0">
                <a:latin typeface="Arial" pitchFamily="34" charset="0"/>
                <a:ea typeface="Times New Roman" panose="02020603050405020304" pitchFamily="18" charset="0"/>
                <a:cs typeface="Arial" pitchFamily="34" charset="0"/>
              </a:rPr>
              <a:t>Art. 14. </a:t>
            </a:r>
            <a:r>
              <a:rPr lang="pt-BR" sz="2400" b="1" u="sng" dirty="0">
                <a:latin typeface="Arial" pitchFamily="34" charset="0"/>
                <a:ea typeface="Times New Roman" panose="02020603050405020304" pitchFamily="18" charset="0"/>
                <a:cs typeface="Arial" pitchFamily="34" charset="0"/>
              </a:rPr>
              <a:t>Poderão </a:t>
            </a:r>
            <a:r>
              <a:rPr lang="pt-BR" sz="2400" b="1" u="sng" dirty="0">
                <a:solidFill>
                  <a:srgbClr val="FF0000"/>
                </a:solidFill>
                <a:latin typeface="Arial" pitchFamily="34" charset="0"/>
                <a:ea typeface="Times New Roman" panose="02020603050405020304" pitchFamily="18" charset="0"/>
                <a:cs typeface="Arial" pitchFamily="34" charset="0"/>
              </a:rPr>
              <a:t>requerer</a:t>
            </a:r>
            <a:r>
              <a:rPr lang="pt-BR" sz="2400" b="1" u="sng" dirty="0">
                <a:latin typeface="Arial" pitchFamily="34" charset="0"/>
                <a:ea typeface="Times New Roman" panose="02020603050405020304" pitchFamily="18" charset="0"/>
                <a:cs typeface="Arial" pitchFamily="34" charset="0"/>
              </a:rPr>
              <a:t> a </a:t>
            </a:r>
            <a:r>
              <a:rPr lang="pt-BR" sz="2400" b="1" u="sng" dirty="0" err="1">
                <a:latin typeface="Arial" pitchFamily="34" charset="0"/>
                <a:ea typeface="Times New Roman" panose="02020603050405020304" pitchFamily="18" charset="0"/>
                <a:cs typeface="Arial" pitchFamily="34" charset="0"/>
              </a:rPr>
              <a:t>Reurb</a:t>
            </a:r>
            <a:r>
              <a:rPr lang="pt-BR" sz="2400" b="1" dirty="0" smtClean="0">
                <a:latin typeface="Arial" panose="020B0604020202020204" pitchFamily="34" charset="0"/>
                <a:ea typeface="Times New Roman" panose="02020603050405020304" pitchFamily="18" charset="0"/>
                <a:cs typeface="Arial" pitchFamily="34" charset="0"/>
              </a:rPr>
              <a:t>:</a:t>
            </a:r>
          </a:p>
          <a:p>
            <a:pPr indent="333375" algn="just">
              <a:spcAft>
                <a:spcPts val="0"/>
              </a:spcAft>
            </a:pPr>
            <a:endParaRPr lang="pt-BR" sz="2400" b="1" dirty="0">
              <a:latin typeface="Arial" panose="020B0604020202020204" pitchFamily="34" charset="0"/>
              <a:ea typeface="Times New Roman" panose="02020603050405020304" pitchFamily="18" charset="0"/>
              <a:cs typeface="Arial" pitchFamily="34" charset="0"/>
            </a:endParaRPr>
          </a:p>
          <a:p>
            <a:pPr indent="333375" algn="just">
              <a:spcAft>
                <a:spcPts val="0"/>
              </a:spcAft>
            </a:pPr>
            <a:r>
              <a:rPr lang="pt-BR" sz="2400" b="1" dirty="0">
                <a:latin typeface="Arial" panose="020B0604020202020204" pitchFamily="34" charset="0"/>
                <a:ea typeface="Times New Roman" panose="02020603050405020304" pitchFamily="18" charset="0"/>
                <a:cs typeface="Arial" pitchFamily="34" charset="0"/>
              </a:rPr>
              <a:t>I - a União, os Estados, o Distrito Federal e os Municípios...;</a:t>
            </a:r>
          </a:p>
          <a:p>
            <a:pPr indent="333375" algn="just">
              <a:spcAft>
                <a:spcPts val="0"/>
              </a:spcAft>
            </a:pPr>
            <a:endParaRPr lang="pt-BR" sz="2400" b="1" dirty="0">
              <a:latin typeface="Arial" panose="020B0604020202020204" pitchFamily="34" charset="0"/>
              <a:ea typeface="Times New Roman" panose="02020603050405020304" pitchFamily="18" charset="0"/>
              <a:cs typeface="Arial" pitchFamily="34" charset="0"/>
            </a:endParaRPr>
          </a:p>
          <a:p>
            <a:pPr indent="333375" algn="just">
              <a:spcAft>
                <a:spcPts val="0"/>
              </a:spcAft>
            </a:pPr>
            <a:r>
              <a:rPr lang="pt-BR" sz="2400" b="1" dirty="0">
                <a:latin typeface="Arial" panose="020B0604020202020204" pitchFamily="34" charset="0"/>
                <a:ea typeface="Times New Roman" panose="02020603050405020304" pitchFamily="18" charset="0"/>
                <a:cs typeface="Arial" pitchFamily="34" charset="0"/>
              </a:rPr>
              <a:t>II - os seus beneficiários, individual ou coletivamente..., outras associações civis;</a:t>
            </a:r>
          </a:p>
          <a:p>
            <a:pPr indent="333375" algn="just">
              <a:spcAft>
                <a:spcPts val="0"/>
              </a:spcAft>
            </a:pPr>
            <a:endParaRPr lang="pt-BR" sz="2400" b="1" dirty="0">
              <a:latin typeface="Arial" panose="020B0604020202020204" pitchFamily="34" charset="0"/>
              <a:ea typeface="Times New Roman" panose="02020603050405020304" pitchFamily="18" charset="0"/>
              <a:cs typeface="Arial" pitchFamily="34" charset="0"/>
            </a:endParaRPr>
          </a:p>
          <a:p>
            <a:pPr indent="333375" algn="just">
              <a:spcAft>
                <a:spcPts val="0"/>
              </a:spcAft>
            </a:pPr>
            <a:r>
              <a:rPr lang="pt-BR" sz="2400" b="1" dirty="0">
                <a:latin typeface="Arial" panose="020B0604020202020204" pitchFamily="34" charset="0"/>
                <a:ea typeface="Times New Roman" panose="02020603050405020304" pitchFamily="18" charset="0"/>
                <a:cs typeface="Arial" pitchFamily="34" charset="0"/>
              </a:rPr>
              <a:t>III - os proprietários de imóveis ou de terrenos, loteadores ou incorporadores;</a:t>
            </a:r>
          </a:p>
          <a:p>
            <a:pPr indent="333375" algn="just">
              <a:spcAft>
                <a:spcPts val="0"/>
              </a:spcAft>
            </a:pPr>
            <a:endParaRPr lang="pt-BR" sz="2400" b="1" dirty="0">
              <a:latin typeface="Arial" panose="020B0604020202020204" pitchFamily="34" charset="0"/>
              <a:ea typeface="Times New Roman" panose="02020603050405020304" pitchFamily="18" charset="0"/>
              <a:cs typeface="Arial" pitchFamily="34" charset="0"/>
            </a:endParaRPr>
          </a:p>
          <a:p>
            <a:pPr indent="333375" algn="just">
              <a:spcAft>
                <a:spcPts val="0"/>
              </a:spcAft>
            </a:pPr>
            <a:r>
              <a:rPr lang="pt-BR" sz="2400" b="1" dirty="0">
                <a:latin typeface="Arial" panose="020B0604020202020204" pitchFamily="34" charset="0"/>
                <a:ea typeface="Times New Roman" panose="02020603050405020304" pitchFamily="18" charset="0"/>
                <a:cs typeface="Arial" pitchFamily="34" charset="0"/>
              </a:rPr>
              <a:t>IV - a Defensoria Pública, em nome dos beneficiários hipossuficientes;</a:t>
            </a:r>
          </a:p>
          <a:p>
            <a:pPr indent="333375" algn="just">
              <a:spcAft>
                <a:spcPts val="0"/>
              </a:spcAft>
            </a:pPr>
            <a:endParaRPr lang="pt-BR" sz="2400" b="1" dirty="0">
              <a:latin typeface="Arial" panose="020B0604020202020204" pitchFamily="34" charset="0"/>
              <a:ea typeface="Times New Roman" panose="02020603050405020304" pitchFamily="18" charset="0"/>
              <a:cs typeface="Arial" pitchFamily="34" charset="0"/>
            </a:endParaRPr>
          </a:p>
          <a:p>
            <a:pPr indent="333375" algn="just">
              <a:spcAft>
                <a:spcPts val="0"/>
              </a:spcAft>
            </a:pPr>
            <a:r>
              <a:rPr lang="pt-BR" sz="2400" b="1" dirty="0">
                <a:latin typeface="Arial" panose="020B0604020202020204" pitchFamily="34" charset="0"/>
                <a:ea typeface="Times New Roman" panose="02020603050405020304" pitchFamily="18" charset="0"/>
                <a:cs typeface="Arial" pitchFamily="34" charset="0"/>
              </a:rPr>
              <a:t>V - o Ministério Público.</a:t>
            </a:r>
          </a:p>
        </p:txBody>
      </p:sp>
    </p:spTree>
    <p:extLst>
      <p:ext uri="{BB962C8B-B14F-4D97-AF65-F5344CB8AC3E}">
        <p14:creationId xmlns:p14="http://schemas.microsoft.com/office/powerpoint/2010/main" val="28226260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7BC8F9EB-ED9B-45AA-9F3D-8AEC70508758}"/>
              </a:ext>
            </a:extLst>
          </p:cNvPr>
          <p:cNvSpPr/>
          <p:nvPr/>
        </p:nvSpPr>
        <p:spPr>
          <a:xfrm>
            <a:off x="119270" y="575962"/>
            <a:ext cx="11900452" cy="6124754"/>
          </a:xfrm>
          <a:prstGeom prst="rect">
            <a:avLst/>
          </a:prstGeom>
        </p:spPr>
        <p:txBody>
          <a:bodyPr wrap="square">
            <a:spAutoFit/>
          </a:bodyPr>
          <a:lstStyle/>
          <a:p>
            <a:pPr indent="333375" algn="ctr">
              <a:spcAft>
                <a:spcPts val="0"/>
              </a:spcAft>
            </a:pPr>
            <a:r>
              <a:rPr lang="pt-BR" sz="2800" b="1" u="sng" dirty="0" smtClean="0">
                <a:latin typeface="Arial" pitchFamily="34" charset="0"/>
                <a:ea typeface="Times New Roman" panose="02020603050405020304" pitchFamily="18" charset="0"/>
                <a:cs typeface="Arial" pitchFamily="34" charset="0"/>
              </a:rPr>
              <a:t>Requerer x instaurar </a:t>
            </a:r>
            <a:r>
              <a:rPr lang="pt-BR" sz="2800" b="1" u="sng" dirty="0">
                <a:latin typeface="Arial" panose="020B0604020202020204" pitchFamily="34" charset="0"/>
                <a:ea typeface="Times New Roman" panose="02020603050405020304" pitchFamily="18" charset="0"/>
                <a:cs typeface="Arial" pitchFamily="34" charset="0"/>
              </a:rPr>
              <a:t>e </a:t>
            </a:r>
            <a:r>
              <a:rPr lang="pt-BR" sz="2800" b="1" u="sng" dirty="0" smtClean="0">
                <a:latin typeface="Arial" panose="020B0604020202020204" pitchFamily="34" charset="0"/>
                <a:ea typeface="Times New Roman" panose="02020603050405020304" pitchFamily="18" charset="0"/>
                <a:cs typeface="Arial" pitchFamily="34" charset="0"/>
              </a:rPr>
              <a:t>processar</a:t>
            </a:r>
            <a:endParaRPr lang="pt-BR" sz="2800" b="1" u="sng" dirty="0">
              <a:latin typeface="Arial" panose="020B0604020202020204" pitchFamily="34" charset="0"/>
              <a:ea typeface="Times New Roman" panose="02020603050405020304" pitchFamily="18" charset="0"/>
              <a:cs typeface="Arial" pitchFamily="34" charset="0"/>
            </a:endParaRPr>
          </a:p>
          <a:p>
            <a:pPr algn="just"/>
            <a:endParaRPr lang="pt-BR" sz="2800" b="1" dirty="0" smtClean="0"/>
          </a:p>
          <a:p>
            <a:pPr algn="just"/>
            <a:r>
              <a:rPr lang="pt-BR" sz="2400" b="1" dirty="0" smtClean="0">
                <a:latin typeface="Arial" pitchFamily="34" charset="0"/>
                <a:cs typeface="Arial" pitchFamily="34" charset="0"/>
              </a:rPr>
              <a:t>Art</a:t>
            </a:r>
            <a:r>
              <a:rPr lang="pt-BR" sz="2400" b="1" dirty="0">
                <a:latin typeface="Arial" pitchFamily="34" charset="0"/>
                <a:cs typeface="Arial" pitchFamily="34" charset="0"/>
              </a:rPr>
              <a:t>. 32. </a:t>
            </a:r>
            <a:r>
              <a:rPr lang="pt-BR" sz="2400" b="1" dirty="0">
                <a:solidFill>
                  <a:srgbClr val="FF0000"/>
                </a:solidFill>
                <a:latin typeface="Arial" pitchFamily="34" charset="0"/>
                <a:cs typeface="Arial" pitchFamily="34" charset="0"/>
              </a:rPr>
              <a:t>A </a:t>
            </a:r>
            <a:r>
              <a:rPr lang="pt-BR" sz="2400" b="1" dirty="0" err="1">
                <a:solidFill>
                  <a:srgbClr val="FF0000"/>
                </a:solidFill>
                <a:latin typeface="Arial" pitchFamily="34" charset="0"/>
                <a:cs typeface="Arial" pitchFamily="34" charset="0"/>
              </a:rPr>
              <a:t>Reurb</a:t>
            </a:r>
            <a:r>
              <a:rPr lang="pt-BR" sz="2400" b="1" dirty="0">
                <a:solidFill>
                  <a:srgbClr val="FF0000"/>
                </a:solidFill>
                <a:latin typeface="Arial" pitchFamily="34" charset="0"/>
                <a:cs typeface="Arial" pitchFamily="34" charset="0"/>
              </a:rPr>
              <a:t> será instaurada por decisão do Município, por meio de requerimento,</a:t>
            </a:r>
            <a:r>
              <a:rPr lang="pt-BR" sz="2400" b="1" dirty="0">
                <a:latin typeface="Arial" pitchFamily="34" charset="0"/>
                <a:cs typeface="Arial" pitchFamily="34" charset="0"/>
              </a:rPr>
              <a:t> por escrito, </a:t>
            </a:r>
            <a:r>
              <a:rPr lang="pt-BR" sz="2400" b="1" dirty="0">
                <a:solidFill>
                  <a:srgbClr val="FF0000"/>
                </a:solidFill>
                <a:latin typeface="Arial" pitchFamily="34" charset="0"/>
                <a:cs typeface="Arial" pitchFamily="34" charset="0"/>
              </a:rPr>
              <a:t>de um dos legitimados</a:t>
            </a:r>
            <a:r>
              <a:rPr lang="pt-BR" sz="2400" b="1" dirty="0">
                <a:latin typeface="Arial" pitchFamily="34" charset="0"/>
                <a:cs typeface="Arial" pitchFamily="34" charset="0"/>
              </a:rPr>
              <a:t> de que trata esta Lei.</a:t>
            </a:r>
            <a:endParaRPr lang="pt-BR" sz="2400" dirty="0">
              <a:latin typeface="Arial" pitchFamily="34" charset="0"/>
              <a:cs typeface="Arial" pitchFamily="34" charset="0"/>
            </a:endParaRPr>
          </a:p>
          <a:p>
            <a:pPr algn="ctr"/>
            <a:endParaRPr lang="pt-BR" sz="2400" b="1" dirty="0" smtClean="0">
              <a:latin typeface="Arial" pitchFamily="34" charset="0"/>
              <a:cs typeface="Arial" pitchFamily="34" charset="0"/>
            </a:endParaRPr>
          </a:p>
          <a:p>
            <a:pPr algn="ctr"/>
            <a:r>
              <a:rPr lang="pt-BR" sz="2400" b="1" dirty="0" smtClean="0">
                <a:latin typeface="Arial" pitchFamily="34" charset="0"/>
                <a:cs typeface="Arial" pitchFamily="34" charset="0"/>
              </a:rPr>
              <a:t>Art</a:t>
            </a:r>
            <a:r>
              <a:rPr lang="pt-BR" sz="2400" b="1" dirty="0">
                <a:latin typeface="Arial" pitchFamily="34" charset="0"/>
                <a:cs typeface="Arial" pitchFamily="34" charset="0"/>
              </a:rPr>
              <a:t>. 30. </a:t>
            </a:r>
            <a:r>
              <a:rPr lang="pt-BR" sz="2400" b="1" dirty="0">
                <a:solidFill>
                  <a:srgbClr val="FF0000"/>
                </a:solidFill>
                <a:latin typeface="Arial" pitchFamily="34" charset="0"/>
                <a:cs typeface="Arial" pitchFamily="34" charset="0"/>
              </a:rPr>
              <a:t>Compete aos Municípios</a:t>
            </a:r>
            <a:r>
              <a:rPr lang="pt-BR" sz="2400" b="1" dirty="0">
                <a:latin typeface="Arial" pitchFamily="34" charset="0"/>
                <a:cs typeface="Arial" pitchFamily="34" charset="0"/>
              </a:rPr>
              <a:t> nos quais estejam situados os núcleos urbanos informais a serem regularizados:</a:t>
            </a:r>
          </a:p>
          <a:p>
            <a:pPr algn="just"/>
            <a:endParaRPr lang="pt-BR" sz="2400" b="1" dirty="0" smtClean="0">
              <a:latin typeface="Arial" pitchFamily="34" charset="0"/>
              <a:cs typeface="Arial" pitchFamily="34" charset="0"/>
            </a:endParaRPr>
          </a:p>
          <a:p>
            <a:pPr algn="ctr"/>
            <a:r>
              <a:rPr lang="pt-BR" sz="2400" b="1" dirty="0" smtClean="0">
                <a:latin typeface="Arial" pitchFamily="34" charset="0"/>
                <a:cs typeface="Arial" pitchFamily="34" charset="0"/>
              </a:rPr>
              <a:t>I </a:t>
            </a:r>
            <a:r>
              <a:rPr lang="pt-BR" sz="2400" b="1" dirty="0">
                <a:latin typeface="Arial" pitchFamily="34" charset="0"/>
                <a:cs typeface="Arial" pitchFamily="34" charset="0"/>
              </a:rPr>
              <a:t>- classificar, caso a caso, as modalidades da </a:t>
            </a:r>
            <a:r>
              <a:rPr lang="pt-BR" sz="2400" b="1" dirty="0" err="1">
                <a:latin typeface="Arial" pitchFamily="34" charset="0"/>
                <a:cs typeface="Arial" pitchFamily="34" charset="0"/>
              </a:rPr>
              <a:t>Reurb</a:t>
            </a:r>
            <a:r>
              <a:rPr lang="pt-BR" sz="2400" b="1" dirty="0">
                <a:latin typeface="Arial" pitchFamily="34" charset="0"/>
                <a:cs typeface="Arial" pitchFamily="34" charset="0"/>
              </a:rPr>
              <a:t>;</a:t>
            </a:r>
          </a:p>
          <a:p>
            <a:pPr algn="ctr"/>
            <a:r>
              <a:rPr lang="pt-BR" sz="2400" b="1" dirty="0">
                <a:solidFill>
                  <a:srgbClr val="FF0000"/>
                </a:solidFill>
                <a:latin typeface="Arial" pitchFamily="34" charset="0"/>
                <a:cs typeface="Arial" pitchFamily="34" charset="0"/>
              </a:rPr>
              <a:t>II - processar, analisar e aprovar os projetos de </a:t>
            </a:r>
            <a:r>
              <a:rPr lang="pt-BR" sz="2400" b="1" dirty="0" smtClean="0">
                <a:solidFill>
                  <a:srgbClr val="FF0000"/>
                </a:solidFill>
                <a:latin typeface="Arial" pitchFamily="34" charset="0"/>
                <a:cs typeface="Arial" pitchFamily="34" charset="0"/>
              </a:rPr>
              <a:t>RF; </a:t>
            </a:r>
            <a:endParaRPr lang="pt-BR" sz="2400" b="1" dirty="0">
              <a:solidFill>
                <a:srgbClr val="FF0000"/>
              </a:solidFill>
              <a:latin typeface="Arial" pitchFamily="34" charset="0"/>
              <a:cs typeface="Arial" pitchFamily="34" charset="0"/>
            </a:endParaRPr>
          </a:p>
          <a:p>
            <a:pPr algn="ctr"/>
            <a:r>
              <a:rPr lang="pt-BR" sz="2400" b="1" dirty="0">
                <a:solidFill>
                  <a:srgbClr val="FF0000"/>
                </a:solidFill>
                <a:latin typeface="Arial" pitchFamily="34" charset="0"/>
                <a:cs typeface="Arial" pitchFamily="34" charset="0"/>
              </a:rPr>
              <a:t>III - emitir a CRF</a:t>
            </a:r>
            <a:r>
              <a:rPr lang="pt-BR" sz="2400" b="1" dirty="0" smtClean="0">
                <a:solidFill>
                  <a:srgbClr val="FF0000"/>
                </a:solidFill>
                <a:latin typeface="Arial" pitchFamily="34" charset="0"/>
                <a:cs typeface="Arial" pitchFamily="34" charset="0"/>
              </a:rPr>
              <a:t>.</a:t>
            </a:r>
          </a:p>
          <a:p>
            <a:pPr algn="ctr"/>
            <a:r>
              <a:rPr lang="pt-BR" sz="2400" b="1" dirty="0" smtClean="0">
                <a:solidFill>
                  <a:srgbClr val="FF0000"/>
                </a:solidFill>
                <a:latin typeface="Arial" pitchFamily="34" charset="0"/>
                <a:cs typeface="Arial" pitchFamily="34" charset="0"/>
              </a:rPr>
              <a:t>(SEMPRE – </a:t>
            </a:r>
            <a:r>
              <a:rPr lang="pt-BR" sz="2400" b="1" dirty="0" err="1" smtClean="0">
                <a:solidFill>
                  <a:srgbClr val="FF0000"/>
                </a:solidFill>
                <a:latin typeface="Arial" pitchFamily="34" charset="0"/>
                <a:cs typeface="Arial" pitchFamily="34" charset="0"/>
              </a:rPr>
              <a:t>qq</a:t>
            </a:r>
            <a:r>
              <a:rPr lang="pt-BR" sz="2400" b="1" dirty="0" smtClean="0">
                <a:solidFill>
                  <a:srgbClr val="FF0000"/>
                </a:solidFill>
                <a:latin typeface="Arial" pitchFamily="34" charset="0"/>
                <a:cs typeface="Arial" pitchFamily="34" charset="0"/>
              </a:rPr>
              <a:t> requerente)</a:t>
            </a:r>
            <a:endParaRPr lang="pt-BR" sz="2400" b="1" dirty="0">
              <a:solidFill>
                <a:srgbClr val="FF0000"/>
              </a:solidFill>
              <a:latin typeface="Arial" pitchFamily="34" charset="0"/>
              <a:cs typeface="Arial" pitchFamily="34" charset="0"/>
            </a:endParaRPr>
          </a:p>
          <a:p>
            <a:pPr algn="just"/>
            <a:endParaRPr lang="pt-BR" sz="2400" b="1" dirty="0" smtClean="0">
              <a:latin typeface="Arial" pitchFamily="34" charset="0"/>
              <a:cs typeface="Arial" pitchFamily="34" charset="0"/>
            </a:endParaRPr>
          </a:p>
          <a:p>
            <a:pPr algn="just"/>
            <a:r>
              <a:rPr lang="pt-BR" sz="2400" b="1" dirty="0" smtClean="0">
                <a:latin typeface="Arial" pitchFamily="34" charset="0"/>
                <a:cs typeface="Arial" pitchFamily="34" charset="0"/>
              </a:rPr>
              <a:t>§ </a:t>
            </a:r>
            <a:r>
              <a:rPr lang="pt-BR" sz="2400" b="1" dirty="0">
                <a:latin typeface="Arial" pitchFamily="34" charset="0"/>
                <a:cs typeface="Arial" pitchFamily="34" charset="0"/>
              </a:rPr>
              <a:t>1º Na </a:t>
            </a:r>
            <a:r>
              <a:rPr lang="pt-BR" sz="2400" b="1" dirty="0" err="1">
                <a:latin typeface="Arial" pitchFamily="34" charset="0"/>
                <a:cs typeface="Arial" pitchFamily="34" charset="0"/>
              </a:rPr>
              <a:t>Reurb</a:t>
            </a:r>
            <a:r>
              <a:rPr lang="pt-BR" sz="2400" b="1" dirty="0">
                <a:latin typeface="Arial" pitchFamily="34" charset="0"/>
                <a:cs typeface="Arial" pitchFamily="34" charset="0"/>
              </a:rPr>
              <a:t> </a:t>
            </a:r>
            <a:r>
              <a:rPr lang="pt-BR" sz="2400" b="1" dirty="0">
                <a:solidFill>
                  <a:srgbClr val="FF0000"/>
                </a:solidFill>
                <a:latin typeface="Arial" pitchFamily="34" charset="0"/>
                <a:cs typeface="Arial" pitchFamily="34" charset="0"/>
              </a:rPr>
              <a:t>requerida pela União ou pelos Estados</a:t>
            </a:r>
            <a:r>
              <a:rPr lang="pt-BR" sz="2400" b="1" dirty="0">
                <a:latin typeface="Arial" pitchFamily="34" charset="0"/>
                <a:cs typeface="Arial" pitchFamily="34" charset="0"/>
              </a:rPr>
              <a:t>, a classificação prevista no inciso I do caput deste artigo </a:t>
            </a:r>
            <a:r>
              <a:rPr lang="pt-BR" sz="2400" b="1" dirty="0" smtClean="0">
                <a:solidFill>
                  <a:srgbClr val="FF0000"/>
                </a:solidFill>
                <a:latin typeface="Arial" pitchFamily="34" charset="0"/>
                <a:cs typeface="Arial" pitchFamily="34" charset="0"/>
              </a:rPr>
              <a:t>(S ou E)</a:t>
            </a:r>
            <a:r>
              <a:rPr lang="pt-BR" sz="2400" b="1" dirty="0" smtClean="0">
                <a:latin typeface="Arial" pitchFamily="34" charset="0"/>
                <a:cs typeface="Arial" pitchFamily="34" charset="0"/>
              </a:rPr>
              <a:t> será </a:t>
            </a:r>
            <a:r>
              <a:rPr lang="pt-BR" sz="2400" b="1" dirty="0">
                <a:latin typeface="Arial" pitchFamily="34" charset="0"/>
                <a:cs typeface="Arial" pitchFamily="34" charset="0"/>
              </a:rPr>
              <a:t>de responsabilidade do ente federativo instaurador</a:t>
            </a:r>
            <a:r>
              <a:rPr lang="pt-BR" sz="2400" b="1" dirty="0" smtClean="0">
                <a:latin typeface="Arial" pitchFamily="34" charset="0"/>
                <a:cs typeface="Arial" pitchFamily="34" charset="0"/>
              </a:rPr>
              <a:t>.</a:t>
            </a:r>
          </a:p>
        </p:txBody>
      </p:sp>
    </p:spTree>
    <p:extLst>
      <p:ext uri="{BB962C8B-B14F-4D97-AF65-F5344CB8AC3E}">
        <p14:creationId xmlns:p14="http://schemas.microsoft.com/office/powerpoint/2010/main" val="35125346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8D178AF1-75A7-4DE5-99E2-7F62BC35EC2A}"/>
              </a:ext>
            </a:extLst>
          </p:cNvPr>
          <p:cNvSpPr/>
          <p:nvPr/>
        </p:nvSpPr>
        <p:spPr>
          <a:xfrm>
            <a:off x="145774" y="1513485"/>
            <a:ext cx="11900452" cy="2554545"/>
          </a:xfrm>
          <a:prstGeom prst="rect">
            <a:avLst/>
          </a:prstGeom>
        </p:spPr>
        <p:txBody>
          <a:bodyPr wrap="square">
            <a:spAutoFit/>
          </a:bodyPr>
          <a:lstStyle/>
          <a:p>
            <a:pPr algn="just"/>
            <a:r>
              <a:rPr lang="pt-BR" sz="3200" b="1" dirty="0">
                <a:latin typeface="Arial" panose="020B0604020202020204" pitchFamily="34" charset="0"/>
                <a:cs typeface="Arial" panose="020B0604020202020204" pitchFamily="34" charset="0"/>
              </a:rPr>
              <a:t>	Art. 42. </a:t>
            </a:r>
            <a:r>
              <a:rPr lang="pt-BR" sz="3200" b="1" u="sng" dirty="0">
                <a:latin typeface="Arial" panose="020B0604020202020204" pitchFamily="34" charset="0"/>
                <a:cs typeface="Arial" panose="020B0604020202020204" pitchFamily="34" charset="0"/>
              </a:rPr>
              <a:t>O registro da CRF e do projeto de regularização fundiária</a:t>
            </a:r>
            <a:r>
              <a:rPr lang="pt-BR" sz="3200" b="1" dirty="0">
                <a:latin typeface="Arial" panose="020B0604020202020204" pitchFamily="34" charset="0"/>
                <a:cs typeface="Arial" panose="020B0604020202020204" pitchFamily="34" charset="0"/>
              </a:rPr>
              <a:t> aprovado será requerido diretamente ao oficial do cartório de registro de imóveis da situação do imóvel e será efetivado </a:t>
            </a:r>
            <a:r>
              <a:rPr lang="pt-BR" sz="3200" b="1" u="sng" dirty="0">
                <a:solidFill>
                  <a:srgbClr val="FF0000"/>
                </a:solidFill>
                <a:latin typeface="Arial" panose="020B0604020202020204" pitchFamily="34" charset="0"/>
                <a:cs typeface="Arial" panose="020B0604020202020204" pitchFamily="34" charset="0"/>
              </a:rPr>
              <a:t>independentemente de determinação judicial ou do Ministério Público</a:t>
            </a:r>
            <a:r>
              <a:rPr lang="pt-BR" sz="3200" b="1" dirty="0">
                <a:solidFill>
                  <a:srgbClr val="FF0000"/>
                </a:solidFill>
                <a:latin typeface="Arial" panose="020B0604020202020204" pitchFamily="34" charset="0"/>
                <a:cs typeface="Arial" panose="020B0604020202020204" pitchFamily="34" charset="0"/>
              </a:rPr>
              <a:t>.</a:t>
            </a:r>
            <a:endParaRPr lang="pt-BR" sz="32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047452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54425A36-F40F-4E13-83B3-44B25873E730}"/>
              </a:ext>
            </a:extLst>
          </p:cNvPr>
          <p:cNvSpPr/>
          <p:nvPr/>
        </p:nvSpPr>
        <p:spPr>
          <a:xfrm>
            <a:off x="119270" y="410171"/>
            <a:ext cx="11926956" cy="5693866"/>
          </a:xfrm>
          <a:prstGeom prst="rect">
            <a:avLst/>
          </a:prstGeom>
        </p:spPr>
        <p:txBody>
          <a:bodyPr wrap="square">
            <a:spAutoFit/>
          </a:bodyPr>
          <a:lstStyle/>
          <a:p>
            <a:pPr algn="ctr">
              <a:spcAft>
                <a:spcPts val="0"/>
              </a:spcAft>
            </a:pPr>
            <a:r>
              <a:rPr lang="pt-BR" sz="2800" b="1" dirty="0">
                <a:latin typeface="Arial" panose="020B0604020202020204" pitchFamily="34" charset="0"/>
                <a:ea typeface="Times New Roman" panose="02020603050405020304" pitchFamily="18" charset="0"/>
                <a:cs typeface="Arial" panose="020B0604020202020204" pitchFamily="34" charset="0"/>
              </a:rPr>
              <a:t> </a:t>
            </a:r>
            <a:endParaRPr lang="pt-BR" sz="2800" b="1"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pt-BR" sz="2800" b="1" u="sng" dirty="0">
                <a:latin typeface="Arial" panose="020B0604020202020204" pitchFamily="34" charset="0"/>
                <a:ea typeface="Times New Roman" panose="02020603050405020304" pitchFamily="18" charset="0"/>
                <a:cs typeface="Arial" panose="020B0604020202020204" pitchFamily="34" charset="0"/>
              </a:rPr>
              <a:t>Núcleo urbano inteiro ou parte dele</a:t>
            </a:r>
            <a:endParaRPr lang="pt-BR" sz="2800" b="1" u="sng"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pt-BR" sz="2800" b="1" dirty="0" smtClean="0">
                <a:latin typeface="Arial" panose="020B0604020202020204" pitchFamily="34" charset="0"/>
                <a:ea typeface="Times New Roman" panose="02020603050405020304" pitchFamily="18" charset="0"/>
                <a:cs typeface="Arial" panose="020B0604020202020204" pitchFamily="34" charset="0"/>
              </a:rPr>
              <a:t>(RF ou Titulação </a:t>
            </a:r>
            <a:r>
              <a:rPr lang="pt-BR" sz="2800" b="1" dirty="0">
                <a:latin typeface="Arial" panose="020B0604020202020204" pitchFamily="34" charset="0"/>
                <a:ea typeface="Times New Roman" panose="02020603050405020304" pitchFamily="18" charset="0"/>
                <a:cs typeface="Arial" panose="020B0604020202020204" pitchFamily="34" charset="0"/>
              </a:rPr>
              <a:t>de parte do bairro, parte da quadra, 1 unidade)</a:t>
            </a:r>
            <a:endParaRPr lang="pt-BR" sz="2800" b="1"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endParaRPr lang="pt-BR" sz="2800" b="1" dirty="0">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r>
              <a:rPr lang="pt-BR" sz="2800" b="1" dirty="0">
                <a:latin typeface="Arial" panose="020B0604020202020204" pitchFamily="34" charset="0"/>
                <a:ea typeface="Times New Roman" panose="02020603050405020304" pitchFamily="18" charset="0"/>
                <a:cs typeface="Arial" panose="020B0604020202020204" pitchFamily="34" charset="0"/>
              </a:rPr>
              <a:t>	</a:t>
            </a:r>
            <a:r>
              <a:rPr lang="pt-BR" sz="2800" b="1" u="sng" dirty="0">
                <a:latin typeface="Arial" panose="020B0604020202020204" pitchFamily="34" charset="0"/>
                <a:ea typeface="Times New Roman" panose="02020603050405020304" pitchFamily="18" charset="0"/>
                <a:cs typeface="Arial" panose="020B0604020202020204" pitchFamily="34" charset="0"/>
              </a:rPr>
              <a:t>Art. 300.1. CNCG/SP</a:t>
            </a:r>
            <a:r>
              <a:rPr lang="pt-BR" sz="2800" b="1" dirty="0">
                <a:latin typeface="Arial" panose="020B0604020202020204" pitchFamily="34" charset="0"/>
                <a:ea typeface="Times New Roman" panose="02020603050405020304" pitchFamily="18" charset="0"/>
                <a:cs typeface="Arial" panose="020B0604020202020204" pitchFamily="34" charset="0"/>
              </a:rPr>
              <a:t> - As matrículas relativas a unidades não adquiridas nos termos indicados na listagem permanecerão em nome do titular constante na matrícula matriz</a:t>
            </a:r>
            <a:r>
              <a:rPr lang="pt-BR" sz="2800" b="1" dirty="0" smtClean="0">
                <a:latin typeface="Arial" panose="020B0604020202020204" pitchFamily="34" charset="0"/>
                <a:ea typeface="Times New Roman" panose="02020603050405020304" pitchFamily="18" charset="0"/>
                <a:cs typeface="Arial" panose="020B0604020202020204" pitchFamily="34" charset="0"/>
              </a:rPr>
              <a:t>. </a:t>
            </a:r>
            <a:r>
              <a:rPr lang="pt-BR" sz="28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(titulação)</a:t>
            </a:r>
            <a:endParaRPr lang="pt-BR" sz="2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endParaRPr lang="pt-BR" sz="28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pt-BR" sz="2800" b="1" dirty="0">
                <a:latin typeface="Arial" panose="020B0604020202020204" pitchFamily="34" charset="0"/>
                <a:ea typeface="Times New Roman" panose="02020603050405020304" pitchFamily="18" charset="0"/>
                <a:cs typeface="Arial" panose="020B0604020202020204" pitchFamily="34" charset="0"/>
              </a:rPr>
              <a:t> 	</a:t>
            </a:r>
          </a:p>
          <a:p>
            <a:pPr algn="just">
              <a:spcAft>
                <a:spcPts val="0"/>
              </a:spcAft>
            </a:pPr>
            <a:r>
              <a:rPr lang="pt-BR" sz="2800" b="1" dirty="0">
                <a:latin typeface="Arial" panose="020B0604020202020204" pitchFamily="34" charset="0"/>
                <a:ea typeface="Times New Roman" panose="02020603050405020304" pitchFamily="18" charset="0"/>
                <a:cs typeface="Arial" panose="020B0604020202020204" pitchFamily="34" charset="0"/>
              </a:rPr>
              <a:t>	</a:t>
            </a:r>
            <a:r>
              <a:rPr lang="pt-BR" sz="2800" b="1" u="sng" dirty="0">
                <a:latin typeface="Arial" panose="020B0604020202020204" pitchFamily="34" charset="0"/>
                <a:ea typeface="Times New Roman" panose="02020603050405020304" pitchFamily="18" charset="0"/>
                <a:cs typeface="Arial" panose="020B0604020202020204" pitchFamily="34" charset="0"/>
              </a:rPr>
              <a:t>Art. 36, § 2º</a:t>
            </a:r>
            <a:r>
              <a:rPr lang="pt-BR" sz="2800" b="1" dirty="0">
                <a:latin typeface="Arial" panose="020B0604020202020204" pitchFamily="34" charset="0"/>
                <a:ea typeface="Times New Roman" panose="02020603050405020304" pitchFamily="18" charset="0"/>
                <a:cs typeface="Arial" panose="020B0604020202020204" pitchFamily="34" charset="0"/>
              </a:rPr>
              <a:t> - A </a:t>
            </a:r>
            <a:r>
              <a:rPr lang="pt-BR" sz="2800" b="1" dirty="0" err="1">
                <a:latin typeface="Arial" panose="020B0604020202020204" pitchFamily="34" charset="0"/>
                <a:ea typeface="Times New Roman" panose="02020603050405020304" pitchFamily="18" charset="0"/>
                <a:cs typeface="Arial" panose="020B0604020202020204" pitchFamily="34" charset="0"/>
              </a:rPr>
              <a:t>Reurb</a:t>
            </a:r>
            <a:r>
              <a:rPr lang="pt-BR" sz="2800" b="1" dirty="0">
                <a:latin typeface="Arial" panose="020B0604020202020204" pitchFamily="34" charset="0"/>
                <a:ea typeface="Times New Roman" panose="02020603050405020304" pitchFamily="18" charset="0"/>
                <a:cs typeface="Arial" panose="020B0604020202020204" pitchFamily="34" charset="0"/>
              </a:rPr>
              <a:t> pode ser implementada por etapas, abrangendo o núcleo urbano informal de forma total ou parcial</a:t>
            </a:r>
            <a:r>
              <a:rPr lang="pt-BR" sz="2800" b="1" dirty="0" smtClean="0">
                <a:latin typeface="Arial" panose="020B0604020202020204" pitchFamily="34" charset="0"/>
                <a:ea typeface="Times New Roman" panose="02020603050405020304" pitchFamily="18" charset="0"/>
                <a:cs typeface="Arial" panose="020B0604020202020204" pitchFamily="34" charset="0"/>
              </a:rPr>
              <a:t>. </a:t>
            </a:r>
            <a:r>
              <a:rPr lang="pt-BR" sz="28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(parcelamento e titulação)</a:t>
            </a:r>
            <a:endParaRPr lang="pt-BR" sz="28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pt-BR" sz="2800" b="1" dirty="0">
                <a:latin typeface="Arial" panose="020B0604020202020204" pitchFamily="34" charset="0"/>
                <a:ea typeface="Times New Roman" panose="02020603050405020304" pitchFamily="18" charset="0"/>
                <a:cs typeface="Arial" panose="020B0604020202020204" pitchFamily="34" charset="0"/>
              </a:rPr>
              <a:t> </a:t>
            </a:r>
            <a:endParaRPr lang="pt-BR" sz="2800" b="1"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745619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D7610123-5ECF-4832-9B4E-3A6003EC8A78}"/>
              </a:ext>
            </a:extLst>
          </p:cNvPr>
          <p:cNvSpPr/>
          <p:nvPr/>
        </p:nvSpPr>
        <p:spPr>
          <a:xfrm>
            <a:off x="106017" y="92696"/>
            <a:ext cx="11953461" cy="6863417"/>
          </a:xfrm>
          <a:prstGeom prst="rect">
            <a:avLst/>
          </a:prstGeom>
        </p:spPr>
        <p:txBody>
          <a:bodyPr wrap="square">
            <a:spAutoFit/>
          </a:bodyPr>
          <a:lstStyle/>
          <a:p>
            <a:pPr algn="ctr"/>
            <a:r>
              <a:rPr lang="pt-BR" sz="2200" b="1" u="sng" dirty="0">
                <a:latin typeface="Arial" pitchFamily="34" charset="0"/>
                <a:ea typeface="Times New Roman" panose="02020603050405020304" pitchFamily="18" charset="0"/>
                <a:cs typeface="Arial" panose="020B0604020202020204" pitchFamily="34" charset="0"/>
              </a:rPr>
              <a:t>Obras: somente se necessárias</a:t>
            </a:r>
          </a:p>
          <a:p>
            <a:pPr algn="ctr"/>
            <a:endParaRPr lang="pt-BR" sz="2200" b="1" dirty="0">
              <a:latin typeface="Arial" panose="020B0604020202020204" pitchFamily="34" charset="0"/>
              <a:ea typeface="Times New Roman" panose="02020603050405020304" pitchFamily="18" charset="0"/>
              <a:cs typeface="Arial" panose="020B0604020202020204" pitchFamily="34" charset="0"/>
            </a:endParaRPr>
          </a:p>
          <a:p>
            <a:pPr algn="just"/>
            <a:r>
              <a:rPr lang="pt-BR" sz="2200" b="1" dirty="0">
                <a:latin typeface="Arial" panose="020B0604020202020204" pitchFamily="34" charset="0"/>
                <a:ea typeface="Times New Roman" panose="02020603050405020304" pitchFamily="18" charset="0"/>
                <a:cs typeface="Arial" panose="020B0604020202020204" pitchFamily="34" charset="0"/>
              </a:rPr>
              <a:t>	Art. 33. Instaurada a </a:t>
            </a:r>
            <a:r>
              <a:rPr lang="pt-BR" sz="2200" b="1" dirty="0" err="1">
                <a:latin typeface="Arial" panose="020B0604020202020204" pitchFamily="34" charset="0"/>
                <a:ea typeface="Times New Roman" panose="02020603050405020304" pitchFamily="18" charset="0"/>
                <a:cs typeface="Arial" pitchFamily="34" charset="0"/>
              </a:rPr>
              <a:t>Reurb</a:t>
            </a:r>
            <a:r>
              <a:rPr lang="pt-BR" sz="2200" b="1" dirty="0">
                <a:latin typeface="Arial" panose="020B0604020202020204" pitchFamily="34" charset="0"/>
                <a:ea typeface="Times New Roman" panose="02020603050405020304" pitchFamily="18" charset="0"/>
                <a:cs typeface="Arial" pitchFamily="34" charset="0"/>
              </a:rPr>
              <a:t>, </a:t>
            </a:r>
            <a:r>
              <a:rPr lang="pt-BR" sz="2200" b="1" u="sng" dirty="0">
                <a:latin typeface="Arial" panose="020B0604020202020204" pitchFamily="34" charset="0"/>
                <a:ea typeface="Times New Roman" panose="02020603050405020304" pitchFamily="18" charset="0"/>
                <a:cs typeface="Arial" pitchFamily="34" charset="0"/>
              </a:rPr>
              <a:t>compete ao Município aprovar o projeto de regularização fundiária, do qual </a:t>
            </a:r>
            <a:r>
              <a:rPr lang="pt-BR" sz="2200" b="1" u="sng" dirty="0">
                <a:solidFill>
                  <a:srgbClr val="FF0000"/>
                </a:solidFill>
                <a:latin typeface="Arial" panose="020B0604020202020204" pitchFamily="34" charset="0"/>
                <a:ea typeface="Times New Roman" panose="02020603050405020304" pitchFamily="18" charset="0"/>
                <a:cs typeface="Arial" pitchFamily="34" charset="0"/>
              </a:rPr>
              <a:t>deverão constar as responsabilidades das partes envolvidas</a:t>
            </a:r>
            <a:r>
              <a:rPr lang="pt-BR" sz="2200" b="1" dirty="0">
                <a:solidFill>
                  <a:srgbClr val="FF0000"/>
                </a:solidFill>
                <a:latin typeface="Arial" panose="020B0604020202020204" pitchFamily="34" charset="0"/>
                <a:ea typeface="Times New Roman" panose="02020603050405020304" pitchFamily="18" charset="0"/>
                <a:cs typeface="Arial" pitchFamily="34" charset="0"/>
              </a:rPr>
              <a:t>.</a:t>
            </a:r>
          </a:p>
          <a:p>
            <a:pPr algn="just">
              <a:spcAft>
                <a:spcPts val="0"/>
              </a:spcAft>
            </a:pPr>
            <a:endParaRPr lang="pt-BR" sz="2200" b="1" dirty="0">
              <a:latin typeface="Arial" panose="020B0604020202020204" pitchFamily="34" charset="0"/>
              <a:ea typeface="Times New Roman" panose="02020603050405020304" pitchFamily="18" charset="0"/>
              <a:cs typeface="Arial" pitchFamily="34" charset="0"/>
            </a:endParaRPr>
          </a:p>
          <a:p>
            <a:pPr algn="just">
              <a:spcAft>
                <a:spcPts val="0"/>
              </a:spcAft>
            </a:pPr>
            <a:r>
              <a:rPr lang="pt-BR" sz="2200" b="1" dirty="0">
                <a:latin typeface="Arial" panose="020B0604020202020204" pitchFamily="34" charset="0"/>
                <a:ea typeface="Times New Roman" panose="02020603050405020304" pitchFamily="18" charset="0"/>
                <a:cs typeface="Arial" pitchFamily="34" charset="0"/>
              </a:rPr>
              <a:t>	Art. 36, § 3º - </a:t>
            </a:r>
            <a:r>
              <a:rPr lang="pt-BR" sz="22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As obras</a:t>
            </a:r>
            <a:r>
              <a:rPr lang="pt-BR" sz="2200" b="1" dirty="0">
                <a:latin typeface="Arial" panose="020B0604020202020204" pitchFamily="34" charset="0"/>
                <a:ea typeface="Times New Roman" panose="02020603050405020304" pitchFamily="18" charset="0"/>
                <a:cs typeface="Arial" panose="020B0604020202020204" pitchFamily="34" charset="0"/>
              </a:rPr>
              <a:t> de implantação de infraestrutura essencial, de equipamentos comunitários e de melhoria habitacional, bem como sua manutenção, </a:t>
            </a:r>
            <a:r>
              <a:rPr lang="pt-BR" sz="22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podem ser realizadas antes, durante ou após a conclusão da </a:t>
            </a:r>
            <a:r>
              <a:rPr lang="pt-BR" sz="2200" b="1" u="sng" dirty="0" err="1">
                <a:solidFill>
                  <a:srgbClr val="FF0000"/>
                </a:solidFill>
                <a:latin typeface="Arial" panose="020B0604020202020204" pitchFamily="34" charset="0"/>
                <a:ea typeface="Times New Roman" panose="02020603050405020304" pitchFamily="18" charset="0"/>
                <a:cs typeface="Arial" panose="020B0604020202020204" pitchFamily="34" charset="0"/>
              </a:rPr>
              <a:t>Reurb</a:t>
            </a:r>
            <a:r>
              <a:rPr lang="pt-BR" sz="22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p>
          <a:p>
            <a:pPr algn="just">
              <a:spcAft>
                <a:spcPts val="0"/>
              </a:spcAft>
            </a:pPr>
            <a:endParaRPr lang="pt-BR" sz="2200" b="1" dirty="0">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r>
              <a:rPr lang="pt-BR" sz="2200" b="1" dirty="0">
                <a:latin typeface="Arial" panose="020B0604020202020204" pitchFamily="34" charset="0"/>
                <a:ea typeface="Times New Roman" panose="02020603050405020304" pitchFamily="18" charset="0"/>
                <a:cs typeface="Arial" panose="020B0604020202020204" pitchFamily="34" charset="0"/>
              </a:rPr>
              <a:t>	Art. 21, § 1º do Decreto 9.310/18 -  O </a:t>
            </a:r>
            <a:r>
              <a:rPr lang="pt-BR" sz="2200" b="1" u="sng" dirty="0">
                <a:solidFill>
                  <a:srgbClr val="FF0000"/>
                </a:solidFill>
                <a:latin typeface="Arial" panose="020B0604020202020204" pitchFamily="34" charset="0"/>
                <a:ea typeface="Times New Roman" panose="02020603050405020304" pitchFamily="18" charset="0"/>
                <a:cs typeface="Arial" pitchFamily="34" charset="0"/>
              </a:rPr>
              <a:t>termo de compromisso</a:t>
            </a:r>
            <a:r>
              <a:rPr lang="pt-BR" sz="2200" b="1" u="sng" dirty="0">
                <a:latin typeface="Arial" panose="020B0604020202020204" pitchFamily="34" charset="0"/>
                <a:ea typeface="Times New Roman" panose="02020603050405020304" pitchFamily="18" charset="0"/>
                <a:cs typeface="Arial" pitchFamily="34" charset="0"/>
              </a:rPr>
              <a:t> será assinado, também, por </a:t>
            </a:r>
            <a:r>
              <a:rPr lang="pt-BR" sz="2200" b="1" u="sng" dirty="0">
                <a:solidFill>
                  <a:srgbClr val="FF0000"/>
                </a:solidFill>
                <a:latin typeface="Arial" panose="020B0604020202020204" pitchFamily="34" charset="0"/>
                <a:ea typeface="Times New Roman" panose="02020603050405020304" pitchFamily="18" charset="0"/>
                <a:cs typeface="Arial" pitchFamily="34" charset="0"/>
              </a:rPr>
              <a:t>duas testemunhas</a:t>
            </a:r>
            <a:r>
              <a:rPr lang="pt-BR" sz="2200" b="1" u="sng" dirty="0">
                <a:latin typeface="Arial" panose="020B0604020202020204" pitchFamily="34" charset="0"/>
                <a:ea typeface="Times New Roman" panose="02020603050405020304" pitchFamily="18" charset="0"/>
                <a:cs typeface="Arial" pitchFamily="34" charset="0"/>
              </a:rPr>
              <a:t>, de modo a formar título executivo extrajudicial</a:t>
            </a:r>
            <a:r>
              <a:rPr lang="pt-BR" sz="2200" b="1" dirty="0">
                <a:latin typeface="Arial" panose="020B0604020202020204" pitchFamily="34" charset="0"/>
                <a:ea typeface="Times New Roman" panose="02020603050405020304" pitchFamily="18" charset="0"/>
                <a:cs typeface="Arial" pitchFamily="34" charset="0"/>
              </a:rPr>
              <a:t> na forma estabelecida no inciso III do caput do art. 784 da Lei nº 13.105.</a:t>
            </a:r>
          </a:p>
          <a:p>
            <a:pPr algn="just">
              <a:spcAft>
                <a:spcPts val="0"/>
              </a:spcAft>
            </a:pPr>
            <a:endParaRPr lang="pt-BR" sz="2200" b="1" dirty="0">
              <a:latin typeface="Arial" panose="020B0604020202020204" pitchFamily="34" charset="0"/>
              <a:ea typeface="Times New Roman" panose="02020603050405020304" pitchFamily="18" charset="0"/>
              <a:cs typeface="Arial" pitchFamily="34" charset="0"/>
            </a:endParaRPr>
          </a:p>
          <a:p>
            <a:pPr algn="just">
              <a:spcAft>
                <a:spcPts val="0"/>
              </a:spcAft>
            </a:pPr>
            <a:r>
              <a:rPr lang="pt-BR" sz="2200" b="1" dirty="0">
                <a:latin typeface="Arial" panose="020B0604020202020204" pitchFamily="34" charset="0"/>
                <a:ea typeface="Times New Roman" panose="02020603050405020304" pitchFamily="18" charset="0"/>
                <a:cs typeface="Arial" pitchFamily="34" charset="0"/>
              </a:rPr>
              <a:t>	</a:t>
            </a:r>
            <a:r>
              <a:rPr lang="pt-BR" sz="2200" b="1" dirty="0">
                <a:solidFill>
                  <a:srgbClr val="FF0000"/>
                </a:solidFill>
                <a:latin typeface="Arial" panose="020B0604020202020204" pitchFamily="34" charset="0"/>
                <a:ea typeface="Times New Roman" panose="02020603050405020304" pitchFamily="18" charset="0"/>
                <a:cs typeface="Arial" pitchFamily="34" charset="0"/>
              </a:rPr>
              <a:t>Artigo 30, § 1º do Decreto 9.310/18 - </a:t>
            </a:r>
            <a:r>
              <a:rPr lang="pt-BR" sz="2200" b="1" u="sng" dirty="0">
                <a:solidFill>
                  <a:srgbClr val="FF0000"/>
                </a:solidFill>
                <a:latin typeface="Arial" panose="020B0604020202020204" pitchFamily="34" charset="0"/>
                <a:ea typeface="Times New Roman" panose="02020603050405020304" pitchFamily="18" charset="0"/>
                <a:cs typeface="Arial" pitchFamily="34" charset="0"/>
              </a:rPr>
              <a:t>Na regularização de núcleo urbano informal que já possua a infraestrutura essencial implantada e para o qual não haja compensações urbanísticas ou ambientais ou outras obras e serviços a serem executados, fica dispensada a apresentação do cronograma físico e do termo de compromisso</a:t>
            </a:r>
            <a:r>
              <a:rPr lang="pt-BR" sz="2200" b="1" dirty="0">
                <a:latin typeface="Arial" panose="020B0604020202020204" pitchFamily="34" charset="0"/>
                <a:ea typeface="Times New Roman" panose="02020603050405020304" pitchFamily="18" charset="0"/>
                <a:cs typeface="Arial" pitchFamily="34" charset="0"/>
              </a:rPr>
              <a:t> previstos nos incisos IX e X do caput.</a:t>
            </a:r>
          </a:p>
          <a:p>
            <a:endParaRPr lang="pt-BR" sz="2200" b="1" dirty="0">
              <a:latin typeface="Arial" panose="020B0604020202020204" pitchFamily="34" charset="0"/>
              <a:ea typeface="Times New Roman" panose="02020603050405020304" pitchFamily="18" charset="0"/>
              <a:cs typeface="Arial" pitchFamily="34" charset="0"/>
            </a:endParaRPr>
          </a:p>
        </p:txBody>
      </p:sp>
    </p:spTree>
    <p:extLst>
      <p:ext uri="{BB962C8B-B14F-4D97-AF65-F5344CB8AC3E}">
        <p14:creationId xmlns:p14="http://schemas.microsoft.com/office/powerpoint/2010/main" val="36403899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CBFE34DA-D3E0-49BE-939E-6B0A43FC5364}"/>
              </a:ext>
            </a:extLst>
          </p:cNvPr>
          <p:cNvSpPr/>
          <p:nvPr/>
        </p:nvSpPr>
        <p:spPr>
          <a:xfrm>
            <a:off x="225287" y="416662"/>
            <a:ext cx="11675165" cy="5693866"/>
          </a:xfrm>
          <a:prstGeom prst="rect">
            <a:avLst/>
          </a:prstGeom>
        </p:spPr>
        <p:txBody>
          <a:bodyPr wrap="square">
            <a:spAutoFit/>
          </a:bodyPr>
          <a:lstStyle/>
          <a:p>
            <a:pPr indent="333375" algn="just">
              <a:spcAft>
                <a:spcPts val="0"/>
              </a:spcAft>
            </a:pPr>
            <a:endParaRPr lang="pt-BR" sz="2800" b="1" dirty="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800" b="1" dirty="0">
                <a:latin typeface="Arial" panose="020B0604020202020204" pitchFamily="34" charset="0"/>
                <a:ea typeface="Times New Roman" panose="02020603050405020304" pitchFamily="18" charset="0"/>
                <a:cs typeface="Arial" panose="020B0604020202020204" pitchFamily="34" charset="0"/>
              </a:rPr>
              <a:t>Art. 71. </a:t>
            </a:r>
            <a:r>
              <a:rPr lang="pt-BR" sz="28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Para fins da </a:t>
            </a:r>
            <a:r>
              <a:rPr lang="pt-BR" sz="2800" b="1" u="sng" dirty="0" err="1">
                <a:solidFill>
                  <a:srgbClr val="FF0000"/>
                </a:solidFill>
                <a:latin typeface="Arial" panose="020B0604020202020204" pitchFamily="34" charset="0"/>
                <a:ea typeface="Times New Roman" panose="02020603050405020304" pitchFamily="18" charset="0"/>
                <a:cs typeface="Arial" panose="020B0604020202020204" pitchFamily="34" charset="0"/>
              </a:rPr>
              <a:t>Reurb</a:t>
            </a:r>
            <a:r>
              <a:rPr lang="pt-BR" sz="2800" b="1" u="sng" dirty="0">
                <a:latin typeface="Arial" panose="020B0604020202020204" pitchFamily="34" charset="0"/>
                <a:ea typeface="Times New Roman" panose="02020603050405020304" pitchFamily="18" charset="0"/>
                <a:cs typeface="Arial" panose="020B0604020202020204" pitchFamily="34" charset="0"/>
              </a:rPr>
              <a:t>, ficam dispensadas a </a:t>
            </a:r>
            <a:r>
              <a:rPr lang="pt-BR" sz="28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desafetação</a:t>
            </a:r>
            <a:r>
              <a:rPr lang="pt-BR" sz="2800" b="1" u="sng" dirty="0">
                <a:latin typeface="Arial" panose="020B0604020202020204" pitchFamily="34" charset="0"/>
                <a:ea typeface="Times New Roman" panose="02020603050405020304" pitchFamily="18" charset="0"/>
                <a:cs typeface="Arial" panose="020B0604020202020204" pitchFamily="34" charset="0"/>
              </a:rPr>
              <a:t> e as exigências previstas no inciso I do caput do art. 17 da Lei nº 8.666</a:t>
            </a:r>
            <a:r>
              <a:rPr lang="pt-BR" sz="2800" b="1" dirty="0">
                <a:latin typeface="Arial" panose="020B0604020202020204" pitchFamily="34" charset="0"/>
                <a:ea typeface="Times New Roman" panose="02020603050405020304" pitchFamily="18" charset="0"/>
                <a:cs typeface="Arial" panose="020B0604020202020204" pitchFamily="34" charset="0"/>
              </a:rPr>
              <a:t>, de 21 de junho de 1993. </a:t>
            </a:r>
            <a:r>
              <a:rPr lang="pt-BR"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r>
              <a:rPr lang="pt-BR" sz="2800" b="1" dirty="0" err="1">
                <a:solidFill>
                  <a:srgbClr val="FF0000"/>
                </a:solidFill>
                <a:latin typeface="Arial" panose="020B0604020202020204" pitchFamily="34" charset="0"/>
                <a:ea typeface="Times New Roman" panose="02020603050405020304" pitchFamily="18" charset="0"/>
                <a:cs typeface="Arial" panose="020B0604020202020204" pitchFamily="34" charset="0"/>
              </a:rPr>
              <a:t>Obs</a:t>
            </a:r>
            <a:r>
              <a:rPr lang="pt-BR"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t>: avaliação, autorização legislativa, licitação e desafetação)</a:t>
            </a:r>
          </a:p>
          <a:p>
            <a:pPr indent="333375" algn="just">
              <a:spcAft>
                <a:spcPts val="0"/>
              </a:spcAft>
            </a:pPr>
            <a:endParaRPr lang="pt-BR" sz="2800" b="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endParaRPr lang="pt-BR" sz="2800" b="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endParaRPr lang="pt-BR" sz="2800" b="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endParaRPr lang="pt-BR" sz="2800" b="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800" b="1" dirty="0">
                <a:latin typeface="Arial" panose="020B0604020202020204" pitchFamily="34" charset="0"/>
                <a:ea typeface="Times New Roman" panose="02020603050405020304" pitchFamily="18" charset="0"/>
                <a:cs typeface="Arial" panose="020B0604020202020204" pitchFamily="34" charset="0"/>
              </a:rPr>
              <a:t>Art. 89, parágrafo único do Decreto 9.310/98. </a:t>
            </a:r>
            <a:r>
              <a:rPr lang="pt-BR" sz="2800" b="1" u="sng" dirty="0">
                <a:latin typeface="Arial" panose="020B0604020202020204" pitchFamily="34" charset="0"/>
                <a:ea typeface="Times New Roman" panose="02020603050405020304" pitchFamily="18" charset="0"/>
                <a:cs typeface="Arial" panose="020B0604020202020204" pitchFamily="34" charset="0"/>
              </a:rPr>
              <a:t>Na </a:t>
            </a:r>
            <a:r>
              <a:rPr lang="pt-BR" sz="28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venda </a:t>
            </a:r>
            <a:r>
              <a:rPr lang="pt-BR" sz="2800" b="1" u="sng"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direta (de imóveis da União na </a:t>
            </a:r>
            <a:r>
              <a:rPr lang="pt-BR" sz="2800" b="1" u="sng" dirty="0" err="1" smtClean="0">
                <a:solidFill>
                  <a:srgbClr val="FF0000"/>
                </a:solidFill>
                <a:latin typeface="Arial" panose="020B0604020202020204" pitchFamily="34" charset="0"/>
                <a:ea typeface="Times New Roman" panose="02020603050405020304" pitchFamily="18" charset="0"/>
                <a:cs typeface="Arial" panose="020B0604020202020204" pitchFamily="34" charset="0"/>
              </a:rPr>
              <a:t>Reurb</a:t>
            </a:r>
            <a:r>
              <a:rPr lang="pt-BR" sz="2800" b="1" u="sng"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-E)</a:t>
            </a:r>
            <a:r>
              <a:rPr lang="pt-BR" sz="2800" b="1" u="sng" dirty="0" smtClean="0">
                <a:latin typeface="Arial" panose="020B0604020202020204" pitchFamily="34" charset="0"/>
                <a:ea typeface="Times New Roman" panose="02020603050405020304" pitchFamily="18" charset="0"/>
                <a:cs typeface="Arial" panose="020B0604020202020204" pitchFamily="34" charset="0"/>
              </a:rPr>
              <a:t> </a:t>
            </a:r>
            <a:r>
              <a:rPr lang="pt-BR" sz="2800" b="1" u="sng" dirty="0">
                <a:latin typeface="Arial" panose="020B0604020202020204" pitchFamily="34" charset="0"/>
                <a:ea typeface="Times New Roman" panose="02020603050405020304" pitchFamily="18" charset="0"/>
                <a:cs typeface="Arial" panose="020B0604020202020204" pitchFamily="34" charset="0"/>
              </a:rPr>
              <a:t>prevista no art. 84</a:t>
            </a:r>
            <a:r>
              <a:rPr lang="pt-BR" sz="2800" b="1" dirty="0">
                <a:latin typeface="Arial" panose="020B0604020202020204" pitchFamily="34" charset="0"/>
                <a:ea typeface="Times New Roman" panose="02020603050405020304" pitchFamily="18" charset="0"/>
                <a:cs typeface="Arial" panose="020B0604020202020204" pitchFamily="34" charset="0"/>
              </a:rPr>
              <a:t> da Lei nº 13.465, de 2017, </a:t>
            </a:r>
            <a:r>
              <a:rPr lang="pt-BR" sz="2800" b="1" u="sng" dirty="0">
                <a:latin typeface="Arial" panose="020B0604020202020204" pitchFamily="34" charset="0"/>
                <a:ea typeface="Times New Roman" panose="02020603050405020304" pitchFamily="18" charset="0"/>
                <a:cs typeface="Arial" panose="020B0604020202020204" pitchFamily="34" charset="0"/>
              </a:rPr>
              <a:t>será necessária a </a:t>
            </a:r>
            <a:r>
              <a:rPr lang="pt-BR" sz="28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avaliação</a:t>
            </a:r>
            <a:r>
              <a:rPr lang="pt-BR" sz="2800" b="1" u="sng" dirty="0">
                <a:latin typeface="Arial" panose="020B0604020202020204" pitchFamily="34" charset="0"/>
                <a:ea typeface="Times New Roman" panose="02020603050405020304" pitchFamily="18" charset="0"/>
                <a:cs typeface="Arial" panose="020B0604020202020204" pitchFamily="34" charset="0"/>
              </a:rPr>
              <a:t> prévia para definição do valor a ser cobrado na alienação</a:t>
            </a:r>
            <a:r>
              <a:rPr lang="pt-BR" sz="2800" b="1" dirty="0">
                <a:latin typeface="Arial" panose="020B0604020202020204" pitchFamily="34" charset="0"/>
                <a:ea typeface="Times New Roman" panose="02020603050405020304" pitchFamily="18" charset="0"/>
                <a:cs typeface="Arial" panose="020B0604020202020204" pitchFamily="34" charset="0"/>
              </a:rPr>
              <a:t>. </a:t>
            </a:r>
            <a:endParaRPr lang="pt-BR" sz="2800" b="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1809911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82BCBAC6-D608-46BD-AA0F-20EC17770BAD}"/>
              </a:ext>
            </a:extLst>
          </p:cNvPr>
          <p:cNvSpPr/>
          <p:nvPr/>
        </p:nvSpPr>
        <p:spPr>
          <a:xfrm>
            <a:off x="119270" y="214773"/>
            <a:ext cx="11940208" cy="6555641"/>
          </a:xfrm>
          <a:prstGeom prst="rect">
            <a:avLst/>
          </a:prstGeom>
        </p:spPr>
        <p:txBody>
          <a:bodyPr wrap="square">
            <a:spAutoFit/>
          </a:bodyPr>
          <a:lstStyle/>
          <a:p>
            <a:pPr algn="ctr">
              <a:spcAft>
                <a:spcPts val="0"/>
              </a:spcAft>
            </a:pPr>
            <a:endParaRPr lang="pt-BR" sz="2800" b="1" u="sng"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pt-BR" sz="2800" b="1" u="sng" dirty="0">
                <a:latin typeface="Arial" panose="020B0604020202020204" pitchFamily="34" charset="0"/>
                <a:ea typeface="Times New Roman" panose="02020603050405020304" pitchFamily="18" charset="0"/>
                <a:cs typeface="Arial" panose="020B0604020202020204" pitchFamily="34" charset="0"/>
              </a:rPr>
              <a:t>Áreas remanescentes (levantamento dispensado)</a:t>
            </a:r>
          </a:p>
          <a:p>
            <a:pPr algn="just">
              <a:spcAft>
                <a:spcPts val="0"/>
              </a:spcAft>
            </a:pPr>
            <a:endParaRPr lang="pt-BR" sz="2800" b="1" dirty="0">
              <a:latin typeface="Arial" panose="020B0604020202020204" pitchFamily="34" charset="0"/>
              <a:cs typeface="Arial" panose="020B0604020202020204" pitchFamily="34" charset="0"/>
            </a:endParaRPr>
          </a:p>
          <a:p>
            <a:pPr algn="just">
              <a:spcAft>
                <a:spcPts val="0"/>
              </a:spcAft>
            </a:pPr>
            <a:endParaRPr lang="pt-BR" sz="2800" b="1" dirty="0">
              <a:latin typeface="Arial" panose="020B0604020202020204" pitchFamily="34" charset="0"/>
              <a:cs typeface="Arial" panose="020B0604020202020204" pitchFamily="34" charset="0"/>
            </a:endParaRPr>
          </a:p>
          <a:p>
            <a:pPr algn="just">
              <a:spcAft>
                <a:spcPts val="0"/>
              </a:spcAft>
            </a:pPr>
            <a:r>
              <a:rPr lang="pt-BR" sz="2800" b="1" dirty="0">
                <a:latin typeface="Arial" panose="020B0604020202020204" pitchFamily="34" charset="0"/>
                <a:cs typeface="Arial" panose="020B0604020202020204" pitchFamily="34" charset="0"/>
              </a:rPr>
              <a:t>Art. 22, § 2º Na hipótese de o auto de demarcação urbanística incidir sobre </a:t>
            </a:r>
            <a:r>
              <a:rPr lang="pt-BR" sz="2800" b="1" dirty="0">
                <a:solidFill>
                  <a:srgbClr val="FF0000"/>
                </a:solidFill>
                <a:latin typeface="Arial" panose="020B0604020202020204" pitchFamily="34" charset="0"/>
                <a:cs typeface="Arial" panose="020B0604020202020204" pitchFamily="34" charset="0"/>
              </a:rPr>
              <a:t>imóveis ainda não matriculados</a:t>
            </a:r>
            <a:r>
              <a:rPr lang="pt-BR" sz="2800" b="1" dirty="0">
                <a:latin typeface="Arial" panose="020B0604020202020204" pitchFamily="34" charset="0"/>
                <a:cs typeface="Arial" panose="020B0604020202020204" pitchFamily="34" charset="0"/>
              </a:rPr>
              <a:t>, previamente à averbação </a:t>
            </a:r>
            <a:r>
              <a:rPr lang="pt-BR" sz="2800" b="1" dirty="0">
                <a:solidFill>
                  <a:srgbClr val="FF0000"/>
                </a:solidFill>
                <a:latin typeface="Arial" panose="020B0604020202020204" pitchFamily="34" charset="0"/>
                <a:cs typeface="Arial" panose="020B0604020202020204" pitchFamily="34" charset="0"/>
              </a:rPr>
              <a:t>(ADU)</a:t>
            </a:r>
            <a:r>
              <a:rPr lang="pt-BR" sz="2800" b="1" dirty="0">
                <a:latin typeface="Arial" panose="020B0604020202020204" pitchFamily="34" charset="0"/>
                <a:cs typeface="Arial" panose="020B0604020202020204" pitchFamily="34" charset="0"/>
              </a:rPr>
              <a:t>, será aberta matrícula, que deverá refletir a situação registrada do imóvel </a:t>
            </a:r>
            <a:r>
              <a:rPr lang="pt-BR" sz="2800" b="1" dirty="0">
                <a:solidFill>
                  <a:srgbClr val="FF0000"/>
                </a:solidFill>
                <a:latin typeface="Arial" panose="020B0604020202020204" pitchFamily="34" charset="0"/>
                <a:cs typeface="Arial" panose="020B0604020202020204" pitchFamily="34" charset="0"/>
              </a:rPr>
              <a:t>(transcrita)</a:t>
            </a:r>
            <a:r>
              <a:rPr lang="pt-BR" sz="2800" b="1" dirty="0">
                <a:latin typeface="Arial" panose="020B0604020202020204" pitchFamily="34" charset="0"/>
                <a:cs typeface="Arial" panose="020B0604020202020204" pitchFamily="34" charset="0"/>
              </a:rPr>
              <a:t>, dispensadas a </a:t>
            </a:r>
            <a:r>
              <a:rPr lang="pt-BR" sz="2800" b="1" dirty="0">
                <a:solidFill>
                  <a:srgbClr val="FF0000"/>
                </a:solidFill>
                <a:latin typeface="Arial" panose="020B0604020202020204" pitchFamily="34" charset="0"/>
                <a:cs typeface="Arial" panose="020B0604020202020204" pitchFamily="34" charset="0"/>
              </a:rPr>
              <a:t>retificação</a:t>
            </a:r>
            <a:r>
              <a:rPr lang="pt-BR" sz="2800" b="1" dirty="0">
                <a:latin typeface="Arial" panose="020B0604020202020204" pitchFamily="34" charset="0"/>
                <a:cs typeface="Arial" panose="020B0604020202020204" pitchFamily="34" charset="0"/>
              </a:rPr>
              <a:t> do memorial descritivo e a apuração de área </a:t>
            </a:r>
            <a:r>
              <a:rPr lang="pt-BR" sz="2800" b="1" dirty="0">
                <a:solidFill>
                  <a:srgbClr val="FF0000"/>
                </a:solidFill>
                <a:latin typeface="Arial" panose="020B0604020202020204" pitchFamily="34" charset="0"/>
                <a:cs typeface="Arial" panose="020B0604020202020204" pitchFamily="34" charset="0"/>
              </a:rPr>
              <a:t>remanescente.</a:t>
            </a:r>
          </a:p>
          <a:p>
            <a:pPr algn="just">
              <a:spcAft>
                <a:spcPts val="0"/>
              </a:spcAft>
            </a:pPr>
            <a:endParaRPr lang="pt-BR" sz="2800" b="1" dirty="0">
              <a:latin typeface="Arial" panose="020B0604020202020204" pitchFamily="34" charset="0"/>
              <a:cs typeface="Arial" panose="020B0604020202020204" pitchFamily="34" charset="0"/>
            </a:endParaRPr>
          </a:p>
          <a:p>
            <a:pPr algn="just">
              <a:spcAft>
                <a:spcPts val="0"/>
              </a:spcAft>
            </a:pPr>
            <a:r>
              <a:rPr lang="pt-BR" sz="2800" b="1" dirty="0">
                <a:latin typeface="Arial" panose="020B0604020202020204" pitchFamily="34" charset="0"/>
                <a:cs typeface="Arial" panose="020B0604020202020204" pitchFamily="34" charset="0"/>
              </a:rPr>
              <a:t>Art. 22, § 6º Não se exigirá, para a averbação da demarcação urbanística, a retificação da área não abrangida pelo auto de demarcação urbanística, ficando a apuração de remanescente sob a responsabilidade do proprietário do imóvel atingido.</a:t>
            </a:r>
          </a:p>
          <a:p>
            <a:pPr algn="just">
              <a:spcAft>
                <a:spcPts val="0"/>
              </a:spcAft>
            </a:pPr>
            <a:endParaRPr lang="pt-B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52654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82BCBAC6-D608-46BD-AA0F-20EC17770BAD}"/>
              </a:ext>
            </a:extLst>
          </p:cNvPr>
          <p:cNvSpPr/>
          <p:nvPr/>
        </p:nvSpPr>
        <p:spPr>
          <a:xfrm>
            <a:off x="119270" y="214773"/>
            <a:ext cx="11940208" cy="6001643"/>
          </a:xfrm>
          <a:prstGeom prst="rect">
            <a:avLst/>
          </a:prstGeom>
        </p:spPr>
        <p:txBody>
          <a:bodyPr wrap="square">
            <a:spAutoFit/>
          </a:bodyPr>
          <a:lstStyle/>
          <a:p>
            <a:pPr algn="just"/>
            <a:endParaRPr lang="pt-BR" sz="2400" b="1" dirty="0">
              <a:latin typeface="Arial" panose="020B0604020202020204" pitchFamily="34" charset="0"/>
              <a:cs typeface="Arial" panose="020B0604020202020204" pitchFamily="34" charset="0"/>
            </a:endParaRPr>
          </a:p>
          <a:p>
            <a:pPr algn="just"/>
            <a:endParaRPr lang="pt-BR" sz="2400" b="1" dirty="0">
              <a:latin typeface="Arial" panose="020B0604020202020204" pitchFamily="34" charset="0"/>
              <a:cs typeface="Arial" panose="020B0604020202020204" pitchFamily="34" charset="0"/>
            </a:endParaRPr>
          </a:p>
          <a:p>
            <a:pPr algn="just"/>
            <a:r>
              <a:rPr lang="pt-BR" sz="2400" b="1" dirty="0">
                <a:latin typeface="Arial" panose="020B0604020202020204" pitchFamily="34" charset="0"/>
                <a:ea typeface="Times New Roman" panose="02020603050405020304" pitchFamily="18" charset="0"/>
                <a:cs typeface="Arial" panose="020B0604020202020204" pitchFamily="34" charset="0"/>
              </a:rPr>
              <a:t>Art. 49. O </a:t>
            </a: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registro da CRF será feito em todas as matrículas </a:t>
            </a:r>
            <a:r>
              <a:rPr lang="pt-BR" sz="24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a:t>
            </a:r>
            <a:r>
              <a:rPr lang="pt-BR" sz="2400" b="1" dirty="0" err="1" smtClean="0">
                <a:solidFill>
                  <a:srgbClr val="FF0000"/>
                </a:solidFill>
                <a:latin typeface="Arial" panose="020B0604020202020204" pitchFamily="34" charset="0"/>
                <a:ea typeface="Times New Roman" panose="02020603050405020304" pitchFamily="18" charset="0"/>
                <a:cs typeface="Arial" panose="020B0604020202020204" pitchFamily="34" charset="0"/>
              </a:rPr>
              <a:t>AV’s</a:t>
            </a:r>
            <a:r>
              <a:rPr lang="pt-BR" sz="24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 de baixa)</a:t>
            </a:r>
            <a:r>
              <a:rPr lang="pt-BR" sz="2400" b="1" dirty="0" smtClean="0">
                <a:latin typeface="Arial" panose="020B0604020202020204" pitchFamily="34" charset="0"/>
                <a:ea typeface="Times New Roman" panose="02020603050405020304" pitchFamily="18" charset="0"/>
                <a:cs typeface="Arial" panose="020B0604020202020204" pitchFamily="34" charset="0"/>
              </a:rPr>
              <a:t> atingidas </a:t>
            </a:r>
            <a:r>
              <a:rPr lang="pt-BR" sz="2400" b="1" dirty="0">
                <a:latin typeface="Arial" panose="020B0604020202020204" pitchFamily="34" charset="0"/>
                <a:ea typeface="Times New Roman" panose="02020603050405020304" pitchFamily="18" charset="0"/>
                <a:cs typeface="Arial" panose="020B0604020202020204" pitchFamily="34" charset="0"/>
              </a:rPr>
              <a:t>pelo projeto de regularização fundiária aprovado, devendo ser informadas, quando possível, as parcelas correspondentes a cada matrícula</a:t>
            </a:r>
            <a:r>
              <a:rPr lang="pt-BR" sz="2400" b="1" dirty="0" smtClean="0">
                <a:latin typeface="Arial" panose="020B0604020202020204" pitchFamily="34" charset="0"/>
                <a:ea typeface="Times New Roman" panose="02020603050405020304" pitchFamily="18" charset="0"/>
                <a:cs typeface="Arial" panose="020B0604020202020204" pitchFamily="34" charset="0"/>
              </a:rPr>
              <a:t>. </a:t>
            </a:r>
            <a:endParaRPr lang="pt-BR" sz="2400" b="1" dirty="0">
              <a:latin typeface="Arial" panose="020B0604020202020204" pitchFamily="34" charset="0"/>
              <a:ea typeface="Times New Roman" panose="02020603050405020304" pitchFamily="18" charset="0"/>
              <a:cs typeface="Arial" panose="020B0604020202020204" pitchFamily="34" charset="0"/>
            </a:endParaRPr>
          </a:p>
          <a:p>
            <a:pPr algn="just"/>
            <a:endParaRPr lang="pt-BR" sz="2400" b="1" dirty="0" smtClean="0">
              <a:latin typeface="Arial" panose="020B0604020202020204" pitchFamily="34" charset="0"/>
              <a:cs typeface="Arial" panose="020B0604020202020204" pitchFamily="34" charset="0"/>
            </a:endParaRPr>
          </a:p>
          <a:p>
            <a:pPr algn="just"/>
            <a:endParaRPr lang="pt-BR" sz="2400" b="1" dirty="0">
              <a:latin typeface="Arial" panose="020B0604020202020204" pitchFamily="34" charset="0"/>
              <a:cs typeface="Arial" panose="020B0604020202020204" pitchFamily="34" charset="0"/>
            </a:endParaRPr>
          </a:p>
          <a:p>
            <a:pPr algn="just"/>
            <a:r>
              <a:rPr lang="pt-BR" sz="2400" b="1" dirty="0" smtClean="0">
                <a:latin typeface="Arial" panose="020B0604020202020204" pitchFamily="34" charset="0"/>
                <a:cs typeface="Arial" panose="020B0604020202020204" pitchFamily="34" charset="0"/>
              </a:rPr>
              <a:t>Art</a:t>
            </a:r>
            <a:r>
              <a:rPr lang="pt-BR" sz="2400" b="1" dirty="0">
                <a:latin typeface="Arial" panose="020B0604020202020204" pitchFamily="34" charset="0"/>
                <a:cs typeface="Arial" panose="020B0604020202020204" pitchFamily="34" charset="0"/>
              </a:rPr>
              <a:t>. 44 § 2º </a:t>
            </a:r>
            <a:r>
              <a:rPr lang="pt-BR" sz="2400" b="1" u="sng" dirty="0">
                <a:solidFill>
                  <a:srgbClr val="FF0000"/>
                </a:solidFill>
                <a:latin typeface="Arial" panose="020B0604020202020204" pitchFamily="34" charset="0"/>
                <a:cs typeface="Arial" panose="020B0604020202020204" pitchFamily="34" charset="0"/>
              </a:rPr>
              <a:t>Quando</a:t>
            </a:r>
            <a:r>
              <a:rPr lang="pt-BR" sz="2400" b="1" dirty="0">
                <a:latin typeface="Arial" panose="020B0604020202020204" pitchFamily="34" charset="0"/>
                <a:cs typeface="Arial" panose="020B0604020202020204" pitchFamily="34" charset="0"/>
              </a:rPr>
              <a:t> o núcleo urbano regularizado </a:t>
            </a:r>
            <a:r>
              <a:rPr lang="pt-BR" sz="2400" b="1" u="sng" dirty="0">
                <a:solidFill>
                  <a:srgbClr val="FF0000"/>
                </a:solidFill>
                <a:latin typeface="Arial" panose="020B0604020202020204" pitchFamily="34" charset="0"/>
                <a:cs typeface="Arial" panose="020B0604020202020204" pitchFamily="34" charset="0"/>
              </a:rPr>
              <a:t>abranger mais de uma matrícula</a:t>
            </a:r>
            <a:r>
              <a:rPr lang="pt-BR" sz="2400" b="1" dirty="0">
                <a:solidFill>
                  <a:srgbClr val="FF0000"/>
                </a:solidFill>
                <a:latin typeface="Arial" panose="020B0604020202020204" pitchFamily="34" charset="0"/>
                <a:cs typeface="Arial" panose="020B0604020202020204" pitchFamily="34" charset="0"/>
              </a:rPr>
              <a:t>,</a:t>
            </a:r>
            <a:r>
              <a:rPr lang="pt-BR" sz="2400" b="1" dirty="0">
                <a:latin typeface="Arial" panose="020B0604020202020204" pitchFamily="34" charset="0"/>
                <a:cs typeface="Arial" panose="020B0604020202020204" pitchFamily="34" charset="0"/>
              </a:rPr>
              <a:t> o oficial do registro de imóveis </a:t>
            </a:r>
            <a:r>
              <a:rPr lang="pt-BR" sz="2400" b="1" u="sng" dirty="0">
                <a:solidFill>
                  <a:srgbClr val="FF0000"/>
                </a:solidFill>
                <a:latin typeface="Arial" panose="020B0604020202020204" pitchFamily="34" charset="0"/>
                <a:cs typeface="Arial" panose="020B0604020202020204" pitchFamily="34" charset="0"/>
              </a:rPr>
              <a:t>abrirá nova matrícula (única) para a área objeto de regularização</a:t>
            </a:r>
            <a:r>
              <a:rPr lang="pt-BR" sz="2400" b="1" dirty="0">
                <a:solidFill>
                  <a:srgbClr val="FF0000"/>
                </a:solidFill>
                <a:latin typeface="Arial" panose="020B0604020202020204" pitchFamily="34" charset="0"/>
                <a:cs typeface="Arial" panose="020B0604020202020204" pitchFamily="34" charset="0"/>
              </a:rPr>
              <a:t>,</a:t>
            </a:r>
            <a:r>
              <a:rPr lang="pt-BR" sz="2400" b="1" dirty="0">
                <a:latin typeface="Arial" panose="020B0604020202020204" pitchFamily="34" charset="0"/>
                <a:cs typeface="Arial" panose="020B0604020202020204" pitchFamily="34" charset="0"/>
              </a:rPr>
              <a:t> conforme previsto no inciso I do § 1º deste artigo, destacando a área abrangida na matrícula de origem, dispensada a apuração de </a:t>
            </a:r>
            <a:r>
              <a:rPr lang="pt-BR" sz="2400" b="1" dirty="0" smtClean="0">
                <a:latin typeface="Arial" panose="020B0604020202020204" pitchFamily="34" charset="0"/>
                <a:cs typeface="Arial" panose="020B0604020202020204" pitchFamily="34" charset="0"/>
              </a:rPr>
              <a:t>remanescentes. </a:t>
            </a:r>
            <a:r>
              <a:rPr lang="pt-BR" sz="2400" b="1" dirty="0" smtClean="0">
                <a:solidFill>
                  <a:srgbClr val="FF0000"/>
                </a:solidFill>
                <a:latin typeface="Arial" panose="020B0604020202020204" pitchFamily="34" charset="0"/>
                <a:cs typeface="Arial" panose="020B0604020202020204" pitchFamily="34" charset="0"/>
              </a:rPr>
              <a:t>(destaco </a:t>
            </a:r>
            <a:r>
              <a:rPr lang="pt-BR" sz="2400" b="1" dirty="0">
                <a:solidFill>
                  <a:srgbClr val="FF0000"/>
                </a:solidFill>
                <a:latin typeface="Arial" panose="020B0604020202020204" pitchFamily="34" charset="0"/>
                <a:cs typeface="Arial" panose="020B0604020202020204" pitchFamily="34" charset="0"/>
              </a:rPr>
              <a:t>quanto de cada uma</a:t>
            </a:r>
            <a:r>
              <a:rPr lang="pt-BR" sz="2400" b="1" dirty="0" smtClean="0">
                <a:solidFill>
                  <a:srgbClr val="FF0000"/>
                </a:solidFill>
                <a:latin typeface="Arial" panose="020B0604020202020204" pitchFamily="34" charset="0"/>
                <a:cs typeface="Arial" panose="020B0604020202020204" pitchFamily="34" charset="0"/>
              </a:rPr>
              <a:t>?)</a:t>
            </a:r>
            <a:endPar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pt-BR" sz="2400" b="1" dirty="0">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pt-BR" sz="2400" b="1" dirty="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400" b="1" dirty="0">
                <a:latin typeface="Arial" panose="020B0604020202020204" pitchFamily="34" charset="0"/>
                <a:ea typeface="Times New Roman" panose="02020603050405020304" pitchFamily="18" charset="0"/>
                <a:cs typeface="Arial" panose="020B0604020202020204" pitchFamily="34" charset="0"/>
              </a:rPr>
              <a:t> </a:t>
            </a:r>
          </a:p>
          <a:p>
            <a:pPr algn="ctr">
              <a:spcAft>
                <a:spcPts val="0"/>
              </a:spcAft>
            </a:pPr>
            <a:endParaRPr lang="pt-BR"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0488240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A7B83663-6C0E-476A-A3EC-5292986160BC}"/>
              </a:ext>
            </a:extLst>
          </p:cNvPr>
          <p:cNvSpPr/>
          <p:nvPr/>
        </p:nvSpPr>
        <p:spPr>
          <a:xfrm>
            <a:off x="119270" y="-1485683"/>
            <a:ext cx="11940208" cy="8340745"/>
          </a:xfrm>
          <a:prstGeom prst="rect">
            <a:avLst/>
          </a:prstGeom>
        </p:spPr>
        <p:txBody>
          <a:bodyPr wrap="square">
            <a:spAutoFit/>
          </a:bodyPr>
          <a:lstStyle/>
          <a:p>
            <a:pPr algn="ctr">
              <a:spcAft>
                <a:spcPts val="0"/>
              </a:spcAft>
            </a:pPr>
            <a:endParaRPr lang="pt-BR" sz="24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endParaRPr lang="pt-BR" sz="24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endParaRPr lang="pt-BR" sz="24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endParaRPr lang="pt-BR" sz="24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pt-BR" sz="2000" b="1" u="sng" dirty="0">
                <a:latin typeface="Arial" panose="020B0604020202020204" pitchFamily="34" charset="0"/>
                <a:ea typeface="Times New Roman" panose="02020603050405020304" pitchFamily="18" charset="0"/>
                <a:cs typeface="Arial" panose="020B0604020202020204" pitchFamily="34" charset="0"/>
              </a:rPr>
              <a:t>Só casas ou lotes também</a:t>
            </a:r>
            <a:r>
              <a:rPr lang="pt-BR" sz="2000" b="1" dirty="0">
                <a:latin typeface="Arial" panose="020B0604020202020204" pitchFamily="34" charset="0"/>
                <a:ea typeface="Times New Roman" panose="02020603050405020304" pitchFamily="18" charset="0"/>
                <a:cs typeface="Arial" panose="020B0604020202020204" pitchFamily="34" charset="0"/>
              </a:rPr>
              <a:t>?</a:t>
            </a:r>
            <a:endParaRPr lang="pt-BR" sz="20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endParaRPr lang="pt-BR" sz="2000" dirty="0">
              <a:effectLst/>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Art. 54. </a:t>
            </a:r>
            <a:r>
              <a:rPr lang="pt-BR" sz="2000" b="1" u="sng" dirty="0">
                <a:latin typeface="Arial" panose="020B0604020202020204" pitchFamily="34" charset="0"/>
                <a:ea typeface="Times New Roman" panose="02020603050405020304" pitchFamily="18" charset="0"/>
                <a:cs typeface="Arial" panose="020B0604020202020204" pitchFamily="34" charset="0"/>
              </a:rPr>
              <a:t>As </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unidades desocupadas (edificadas ou não?)</a:t>
            </a:r>
            <a:r>
              <a:rPr lang="pt-BR" sz="2000" b="1" u="sng" dirty="0">
                <a:latin typeface="Arial" panose="020B0604020202020204" pitchFamily="34" charset="0"/>
                <a:ea typeface="Times New Roman" panose="02020603050405020304" pitchFamily="18" charset="0"/>
                <a:cs typeface="Arial" panose="020B0604020202020204" pitchFamily="34" charset="0"/>
              </a:rPr>
              <a:t> e não comercializadas alcançadas pela </a:t>
            </a:r>
            <a:r>
              <a:rPr lang="pt-BR" sz="2000" b="1" u="sng" dirty="0" err="1">
                <a:latin typeface="Arial" panose="020B0604020202020204" pitchFamily="34" charset="0"/>
                <a:ea typeface="Times New Roman" panose="02020603050405020304" pitchFamily="18" charset="0"/>
                <a:cs typeface="Arial" panose="020B0604020202020204" pitchFamily="34" charset="0"/>
              </a:rPr>
              <a:t>Reurb</a:t>
            </a:r>
            <a:r>
              <a:rPr lang="pt-BR" sz="2000" b="1" u="sng" dirty="0">
                <a:latin typeface="Arial" panose="020B0604020202020204" pitchFamily="34" charset="0"/>
                <a:ea typeface="Times New Roman" panose="02020603050405020304" pitchFamily="18" charset="0"/>
                <a:cs typeface="Arial" panose="020B0604020202020204" pitchFamily="34" charset="0"/>
              </a:rPr>
              <a:t> terão as suas matrículas abertas em nome do titular originário do domínio da área</a:t>
            </a:r>
            <a:r>
              <a:rPr lang="pt-BR" sz="2000" b="1" dirty="0">
                <a:latin typeface="Arial" panose="020B0604020202020204" pitchFamily="34" charset="0"/>
                <a:ea typeface="Times New Roman" panose="02020603050405020304" pitchFamily="18" charset="0"/>
                <a:cs typeface="Arial" panose="020B0604020202020204" pitchFamily="34" charset="0"/>
              </a:rPr>
              <a:t>.</a:t>
            </a:r>
            <a:endParaRPr lang="pt-BR" sz="2000" dirty="0">
              <a:effectLst/>
              <a:latin typeface="Arial" panose="020B0604020202020204" pitchFamily="34" charset="0"/>
              <a:ea typeface="Times New Roman" panose="02020603050405020304" pitchFamily="18" charset="0"/>
              <a:cs typeface="Arial" panose="020B0604020202020204" pitchFamily="34" charset="0"/>
            </a:endParaRPr>
          </a:p>
          <a:p>
            <a:pPr indent="333375" algn="ctr"/>
            <a:endPar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indent="333375" algn="ct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endParaRPr lang="pt-BR" sz="2000"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endParaRPr lang="pt-BR" sz="2000" b="1" dirty="0">
              <a:solidFill>
                <a:srgbClr val="1F497D"/>
              </a:solidFill>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Parágrafo único. </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As unidades não edificadas</a:t>
            </a:r>
            <a:r>
              <a:rPr lang="pt-BR" sz="2000" b="1" u="sng" dirty="0">
                <a:latin typeface="Arial" panose="020B0604020202020204" pitchFamily="34" charset="0"/>
                <a:ea typeface="Times New Roman" panose="02020603050405020304" pitchFamily="18" charset="0"/>
                <a:cs typeface="Arial" panose="020B0604020202020204" pitchFamily="34" charset="0"/>
              </a:rPr>
              <a:t> que tenham sido comercializadas a qualquer título terão suas matrículas abertas em nome do adquirente</a:t>
            </a:r>
            <a:r>
              <a:rPr lang="pt-BR" sz="2000" b="1" dirty="0">
                <a:latin typeface="Arial" panose="020B0604020202020204" pitchFamily="34" charset="0"/>
                <a:ea typeface="Times New Roman" panose="02020603050405020304" pitchFamily="18" charset="0"/>
                <a:cs typeface="Arial" panose="020B0604020202020204" pitchFamily="34" charset="0"/>
              </a:rPr>
              <a:t>, conforme procedimento previsto nos </a:t>
            </a:r>
            <a:r>
              <a:rPr lang="pt-BR" sz="2000" b="1" dirty="0" err="1">
                <a:solidFill>
                  <a:srgbClr val="FF0000"/>
                </a:solidFill>
                <a:latin typeface="Arial" panose="020B0604020202020204" pitchFamily="34" charset="0"/>
                <a:ea typeface="Times New Roman" panose="02020603050405020304" pitchFamily="18" charset="0"/>
                <a:cs typeface="Arial" panose="020B0604020202020204" pitchFamily="34" charset="0"/>
              </a:rPr>
              <a:t>arts</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 84 e 99 desta Lei.</a:t>
            </a:r>
            <a:r>
              <a:rPr lang="pt-BR" sz="2000" b="1" dirty="0">
                <a:latin typeface="Arial" panose="020B0604020202020204" pitchFamily="34" charset="0"/>
                <a:ea typeface="Times New Roman" panose="02020603050405020304" pitchFamily="18" charset="0"/>
                <a:cs typeface="Arial" panose="020B0604020202020204" pitchFamily="34" charset="0"/>
              </a:rPr>
              <a:t> </a:t>
            </a:r>
            <a:r>
              <a:rPr lang="pt-BR" sz="20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a:t>
            </a:r>
            <a:r>
              <a:rPr lang="pt-BR" sz="2000" b="1" dirty="0" err="1" smtClean="0">
                <a:solidFill>
                  <a:srgbClr val="FF0000"/>
                </a:solidFill>
                <a:latin typeface="Arial" panose="020B0604020202020204" pitchFamily="34" charset="0"/>
                <a:ea typeface="Times New Roman" panose="02020603050405020304" pitchFamily="18" charset="0"/>
                <a:cs typeface="Arial" panose="020B0604020202020204" pitchFamily="34" charset="0"/>
              </a:rPr>
              <a:t>Reurb</a:t>
            </a:r>
            <a:r>
              <a:rPr lang="pt-BR" sz="20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-E de imóveis </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da União)</a:t>
            </a:r>
          </a:p>
          <a:p>
            <a:pPr indent="333375" algn="ctr">
              <a:spcAft>
                <a:spcPts val="0"/>
              </a:spcAft>
            </a:pPr>
            <a:endPar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indent="333375" algn="ctr">
              <a:spcAft>
                <a:spcPts val="0"/>
              </a:spcAft>
            </a:pP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endParaRPr lang="pt-BR"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endParaRPr lang="pt-BR" sz="2000" b="1" u="sng" dirty="0">
              <a:solidFill>
                <a:srgbClr val="1F497D"/>
              </a:solidFill>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Artigo 31, § 3º do Decreto 9.310/18 - </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Na </a:t>
            </a:r>
            <a:r>
              <a:rPr lang="pt-BR" sz="2000" b="1" u="sng" dirty="0" err="1">
                <a:solidFill>
                  <a:srgbClr val="FF0000"/>
                </a:solidFill>
                <a:latin typeface="Arial" panose="020B0604020202020204" pitchFamily="34" charset="0"/>
                <a:ea typeface="Times New Roman" panose="02020603050405020304" pitchFamily="18" charset="0"/>
                <a:cs typeface="Arial" panose="020B0604020202020204" pitchFamily="34" charset="0"/>
              </a:rPr>
              <a:t>Reurb</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 de parcelamentos do solo, as edificações já existentes nos lotes poderão ser regularizadas</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r>
              <a:rPr lang="pt-BR" sz="2000" b="1" dirty="0">
                <a:latin typeface="Arial" panose="020B0604020202020204" pitchFamily="34" charset="0"/>
                <a:ea typeface="Times New Roman" panose="02020603050405020304" pitchFamily="18" charset="0"/>
                <a:cs typeface="Arial" panose="020B0604020202020204" pitchFamily="34" charset="0"/>
              </a:rPr>
              <a:t> a critério do Poder Público municipal ou distrital, </a:t>
            </a:r>
            <a:r>
              <a:rPr lang="pt-BR" sz="2000" b="1" u="sng" dirty="0">
                <a:latin typeface="Arial" panose="020B0604020202020204" pitchFamily="34" charset="0"/>
                <a:ea typeface="Times New Roman" panose="02020603050405020304" pitchFamily="18" charset="0"/>
                <a:cs typeface="Arial" panose="020B0604020202020204" pitchFamily="34" charset="0"/>
              </a:rPr>
              <a:t>em momento posterior, de forma coletiva ou individual</a:t>
            </a:r>
            <a:r>
              <a:rPr lang="pt-BR" sz="2000" b="1" dirty="0">
                <a:latin typeface="Arial" panose="020B0604020202020204" pitchFamily="34" charset="0"/>
                <a:ea typeface="Times New Roman" panose="02020603050405020304" pitchFamily="18" charset="0"/>
                <a:cs typeface="Arial" panose="020B0604020202020204" pitchFamily="34" charset="0"/>
              </a:rPr>
              <a:t>.</a:t>
            </a:r>
          </a:p>
          <a:p>
            <a:pPr indent="333375" algn="ctr">
              <a:spcAft>
                <a:spcPts val="0"/>
              </a:spcAft>
            </a:pPr>
            <a:endPar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indent="333375" algn="ctr">
              <a:spcAft>
                <a:spcPts val="0"/>
              </a:spcAft>
            </a:pP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endParaRPr lang="pt-BR" sz="2000" dirty="0">
              <a:effectLst/>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endParaRPr lang="pt-BR" sz="2000" b="1" u="sng" dirty="0">
              <a:solidFill>
                <a:srgbClr val="1F497D"/>
              </a:solidFill>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Art. 52, § 2º do Decreto 9.310/18 - As unidades imobiliárias na forma de lotes não edificadas ou desocupadas e já comercializadas poderão ser provenientes de núcleos urbanos informais na forma de parcelamento do solo ou de condomínio de lotes.</a:t>
            </a:r>
            <a:endParaRPr lang="pt-BR"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53351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C2E57335-4626-4A6D-A9AA-8D36AE8CDC6D}"/>
              </a:ext>
            </a:extLst>
          </p:cNvPr>
          <p:cNvSpPr/>
          <p:nvPr/>
        </p:nvSpPr>
        <p:spPr>
          <a:xfrm>
            <a:off x="198782" y="301221"/>
            <a:ext cx="11834191" cy="5178341"/>
          </a:xfrm>
          <a:prstGeom prst="rect">
            <a:avLst/>
          </a:prstGeom>
        </p:spPr>
        <p:txBody>
          <a:bodyPr wrap="square">
            <a:spAutoFit/>
          </a:bodyPr>
          <a:lstStyle/>
          <a:p>
            <a:pPr algn="just">
              <a:spcBef>
                <a:spcPts val="1500"/>
              </a:spcBef>
              <a:spcAft>
                <a:spcPts val="1500"/>
              </a:spcAft>
            </a:pPr>
            <a:r>
              <a:rPr lang="pt-BR" dirty="0">
                <a:solidFill>
                  <a:srgbClr val="000000"/>
                </a:solidFill>
                <a:latin typeface="Arial" panose="020B0604020202020204" pitchFamily="34" charset="0"/>
                <a:ea typeface="Times New Roman" panose="02020603050405020304" pitchFamily="18" charset="0"/>
              </a:rPr>
              <a:t> </a:t>
            </a:r>
            <a:endParaRPr lang="pt-BR" dirty="0">
              <a:latin typeface="Times New Roman" panose="02020603050405020304" pitchFamily="18" charset="0"/>
              <a:ea typeface="Times New Roman" panose="02020603050405020304" pitchFamily="18" charset="0"/>
            </a:endParaRPr>
          </a:p>
          <a:p>
            <a:pPr algn="just">
              <a:spcBef>
                <a:spcPts val="1500"/>
              </a:spcBef>
              <a:spcAft>
                <a:spcPts val="1500"/>
              </a:spcAft>
            </a:pPr>
            <a:r>
              <a:rPr lang="pt-BR"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	Art. 221 - Somente são admitidos registro: </a:t>
            </a:r>
            <a:endParaRPr lang="pt-BR" sz="2000" b="1" dirty="0">
              <a:latin typeface="Arial" panose="020B0604020202020204" pitchFamily="34" charset="0"/>
              <a:ea typeface="Times New Roman" panose="02020603050405020304" pitchFamily="18" charset="0"/>
              <a:cs typeface="Arial" panose="020B0604020202020204" pitchFamily="34" charset="0"/>
            </a:endParaRPr>
          </a:p>
          <a:p>
            <a:pPr algn="just">
              <a:spcBef>
                <a:spcPts val="1500"/>
              </a:spcBef>
              <a:spcAft>
                <a:spcPts val="1500"/>
              </a:spcAft>
            </a:pPr>
            <a:r>
              <a:rPr lang="pt-BR"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	§ 3</a:t>
            </a:r>
            <a:r>
              <a:rPr lang="pt-BR" sz="2000" b="1" u="sng" baseline="30000" dirty="0">
                <a:solidFill>
                  <a:srgbClr val="000000"/>
                </a:solidFill>
                <a:latin typeface="Arial" panose="020B0604020202020204" pitchFamily="34" charset="0"/>
                <a:ea typeface="Times New Roman" panose="02020603050405020304" pitchFamily="18" charset="0"/>
                <a:cs typeface="Arial" panose="020B0604020202020204" pitchFamily="34" charset="0"/>
              </a:rPr>
              <a:t>o</a:t>
            </a:r>
            <a:r>
              <a:rPr lang="pt-BR"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Fica dispensada a apresentação dos títulos previstos nos incisos I a V do caput deste artigo quando se tratar de registro do projeto de regularização fundiária</a:t>
            </a:r>
            <a:r>
              <a:rPr lang="pt-BR"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 e da constituição de direito real, sendo o ente público promotor da regularização fundiária urbana responsável pelo fornecimento das informações necessárias ao registro, </a:t>
            </a:r>
            <a:r>
              <a:rPr lang="pt-BR" sz="2000" b="1" u="sng" dirty="0">
                <a:solidFill>
                  <a:srgbClr val="000000"/>
                </a:solidFill>
                <a:latin typeface="Arial" panose="020B0604020202020204" pitchFamily="34" charset="0"/>
                <a:ea typeface="Times New Roman" panose="02020603050405020304" pitchFamily="18" charset="0"/>
                <a:cs typeface="Arial" panose="020B0604020202020204" pitchFamily="34" charset="0"/>
              </a:rPr>
              <a:t>ficando dispensada a apresentação de título individualizado, nos termos da legislação específica</a:t>
            </a:r>
            <a:r>
              <a:rPr lang="pt-BR"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pt-BR" sz="2000" b="1" dirty="0">
              <a:latin typeface="Arial" panose="020B0604020202020204" pitchFamily="34" charset="0"/>
              <a:ea typeface="Times New Roman" panose="02020603050405020304" pitchFamily="18" charset="0"/>
              <a:cs typeface="Arial" panose="020B0604020202020204" pitchFamily="34" charset="0"/>
            </a:endParaRPr>
          </a:p>
          <a:p>
            <a:pPr algn="just">
              <a:spcBef>
                <a:spcPts val="1500"/>
              </a:spcBef>
              <a:spcAft>
                <a:spcPts val="1500"/>
              </a:spcAft>
            </a:pPr>
            <a:r>
              <a:rPr lang="pt-BR"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pt-BR" sz="2000" b="1" dirty="0">
              <a:latin typeface="Arial" panose="020B0604020202020204" pitchFamily="34" charset="0"/>
              <a:ea typeface="Times New Roman" panose="02020603050405020304" pitchFamily="18" charset="0"/>
              <a:cs typeface="Arial" panose="020B0604020202020204" pitchFamily="34" charset="0"/>
            </a:endParaRPr>
          </a:p>
          <a:p>
            <a:pPr algn="just">
              <a:spcBef>
                <a:spcPts val="1500"/>
              </a:spcBef>
              <a:spcAft>
                <a:spcPts val="1500"/>
              </a:spcAft>
            </a:pPr>
            <a:r>
              <a:rPr lang="pt-BR"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	Art. 288-A </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O procedimento de registro da regularização fundiária urbana observará o disposto em legislação específica</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p>
          <a:p>
            <a:pPr indent="333375" algn="ctr">
              <a:spcAft>
                <a:spcPts val="0"/>
              </a:spcAft>
            </a:pPr>
            <a:r>
              <a:rPr lang="pt-BR"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pt-BR" sz="2000" b="1"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386306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84F0DE84-4279-4B8D-9815-B888290A4DC3}"/>
              </a:ext>
            </a:extLst>
          </p:cNvPr>
          <p:cNvSpPr/>
          <p:nvPr/>
        </p:nvSpPr>
        <p:spPr>
          <a:xfrm>
            <a:off x="159026" y="197346"/>
            <a:ext cx="11847444" cy="6001643"/>
          </a:xfrm>
          <a:prstGeom prst="rect">
            <a:avLst/>
          </a:prstGeom>
        </p:spPr>
        <p:txBody>
          <a:bodyPr wrap="square">
            <a:spAutoFit/>
          </a:bodyPr>
          <a:lstStyle/>
          <a:p>
            <a:pPr indent="333375" algn="ctr">
              <a:spcAft>
                <a:spcPts val="0"/>
              </a:spcAft>
            </a:pPr>
            <a:r>
              <a:rPr lang="pt-BR" sz="2400" b="1" u="sng" dirty="0">
                <a:latin typeface="Arial" panose="020B0604020202020204" pitchFamily="34" charset="0"/>
                <a:ea typeface="Times New Roman" panose="02020603050405020304" pitchFamily="18" charset="0"/>
                <a:cs typeface="Arial" panose="020B0604020202020204" pitchFamily="34" charset="0"/>
              </a:rPr>
              <a:t>MP/SC: Termo de acordo da 26ª Promotoria de Justiça da Capital com a Prefeitura Municipal de Florianópolis, datado de 21 de maio de 2019</a:t>
            </a:r>
            <a:endParaRPr lang="pt-BR" sz="2400" u="sng" dirty="0">
              <a:effectLst/>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endParaRPr lang="pt-BR" sz="2400" b="1" dirty="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endParaRPr lang="pt-BR" sz="2400" b="1" dirty="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400" b="1" dirty="0">
                <a:latin typeface="Arial" panose="020B0604020202020204" pitchFamily="34" charset="0"/>
                <a:ea typeface="Times New Roman" panose="02020603050405020304" pitchFamily="18" charset="0"/>
                <a:cs typeface="Arial" panose="020B0604020202020204" pitchFamily="34" charset="0"/>
              </a:rPr>
              <a:t>“Considerando que </a:t>
            </a:r>
            <a:r>
              <a:rPr lang="pt-BR" sz="24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a Prefeitura Municipal poderá regularizar loteamento ou desmembramento não autorizado ou executado sem observância das determinações do ato administrativo de licença</a:t>
            </a:r>
            <a:r>
              <a:rPr lang="pt-BR" sz="2400" b="1" dirty="0">
                <a:latin typeface="Arial" panose="020B0604020202020204" pitchFamily="34" charset="0"/>
                <a:ea typeface="Times New Roman" panose="02020603050405020304" pitchFamily="18" charset="0"/>
                <a:cs typeface="Arial" panose="020B0604020202020204" pitchFamily="34" charset="0"/>
              </a:rPr>
              <a:t>, para evitar lesão aos seus padrões de desenvolvimento urbano e na defesa dos direitos dos adquirentes de lotes, inclusive no âmbito da </a:t>
            </a:r>
            <a:r>
              <a:rPr lang="pt-BR" sz="2400" b="1" dirty="0" err="1">
                <a:latin typeface="Arial" panose="020B0604020202020204" pitchFamily="34" charset="0"/>
                <a:ea typeface="Times New Roman" panose="02020603050405020304" pitchFamily="18" charset="0"/>
                <a:cs typeface="Arial" panose="020B0604020202020204" pitchFamily="34" charset="0"/>
              </a:rPr>
              <a:t>Reurb</a:t>
            </a:r>
            <a:r>
              <a:rPr lang="pt-BR" sz="2400" b="1" dirty="0">
                <a:latin typeface="Arial" panose="020B0604020202020204" pitchFamily="34" charset="0"/>
                <a:ea typeface="Times New Roman" panose="02020603050405020304" pitchFamily="18" charset="0"/>
                <a:cs typeface="Arial" panose="020B0604020202020204" pitchFamily="34" charset="0"/>
              </a:rPr>
              <a:t> (Lei Federal nº 6.766 de 1979, artigo 40, caput; Le Federal nº 13.465, de 2017, artigo 15, X);”</a:t>
            </a:r>
          </a:p>
          <a:p>
            <a:pPr indent="333375" algn="just">
              <a:spcAft>
                <a:spcPts val="0"/>
              </a:spcAft>
            </a:pPr>
            <a:endParaRPr lang="pt-BR" sz="2400" b="1" dirty="0">
              <a:latin typeface="Arial" panose="020B0604020202020204" pitchFamily="34" charset="0"/>
              <a:ea typeface="Times New Roman" panose="02020603050405020304" pitchFamily="18" charset="0"/>
              <a:cs typeface="Arial" panose="020B0604020202020204" pitchFamily="34" charset="0"/>
            </a:endParaRPr>
          </a:p>
          <a:p>
            <a:pPr indent="333375" algn="just"/>
            <a:r>
              <a:rPr lang="pt-BR" sz="2400" b="1" dirty="0">
                <a:latin typeface="Arial" panose="020B0604020202020204" pitchFamily="34" charset="0"/>
                <a:ea typeface="Times New Roman" panose="02020603050405020304" pitchFamily="18" charset="0"/>
                <a:cs typeface="Arial" panose="020B0604020202020204" pitchFamily="34" charset="0"/>
              </a:rPr>
              <a:t>“Cláusula segunda, §2º: </a:t>
            </a:r>
            <a:r>
              <a:rPr lang="pt-BR" sz="24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Os imóveis não edificados inseridos em núcleos urbanos informais consolidados regularizados em sede de </a:t>
            </a:r>
            <a:r>
              <a:rPr lang="pt-BR" sz="2400" b="1" u="sng" dirty="0" err="1">
                <a:solidFill>
                  <a:srgbClr val="FF0000"/>
                </a:solidFill>
                <a:latin typeface="Arial" panose="020B0604020202020204" pitchFamily="34" charset="0"/>
                <a:ea typeface="Times New Roman" panose="02020603050405020304" pitchFamily="18" charset="0"/>
                <a:cs typeface="Arial" panose="020B0604020202020204" pitchFamily="34" charset="0"/>
              </a:rPr>
              <a:t>Reurb</a:t>
            </a:r>
            <a:r>
              <a:rPr lang="pt-BR" sz="24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 respeitarão as normas edilícias e ambientais previstas no Plano Diretor e na legislação em vigor</a:t>
            </a: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p>
          <a:p>
            <a:pPr indent="333375" algn="just">
              <a:spcAft>
                <a:spcPts val="0"/>
              </a:spcAft>
            </a:pPr>
            <a:endParaRPr lang="pt-BR" sz="2400" b="1"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118918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5D00BE09-51A4-4541-A024-A4681CEAC68D}"/>
              </a:ext>
            </a:extLst>
          </p:cNvPr>
          <p:cNvSpPr/>
          <p:nvPr/>
        </p:nvSpPr>
        <p:spPr>
          <a:xfrm>
            <a:off x="106017" y="-63523"/>
            <a:ext cx="11887200" cy="6001643"/>
          </a:xfrm>
          <a:prstGeom prst="rect">
            <a:avLst/>
          </a:prstGeom>
        </p:spPr>
        <p:txBody>
          <a:bodyPr wrap="square">
            <a:spAutoFit/>
          </a:bodyPr>
          <a:lstStyle/>
          <a:p>
            <a:pPr algn="ctr">
              <a:spcAft>
                <a:spcPts val="0"/>
              </a:spcAft>
            </a:pPr>
            <a:endParaRPr lang="pt-BR" sz="24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endParaRPr lang="pt-BR" sz="24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pt-BR" sz="24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Lei ou Decreto Municipal específicos indispensável</a:t>
            </a: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endParaRPr lang="pt-BR"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(manifestação do gestor público no procedimento suficiente)</a:t>
            </a:r>
            <a:endParaRPr lang="pt-BR"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pt-BR" sz="2400" b="1" dirty="0">
                <a:latin typeface="Arial" panose="020B0604020202020204" pitchFamily="34" charset="0"/>
                <a:ea typeface="Times New Roman" panose="02020603050405020304" pitchFamily="18" charset="0"/>
                <a:cs typeface="Arial" panose="020B0604020202020204" pitchFamily="34" charset="0"/>
              </a:rPr>
              <a:t> </a:t>
            </a:r>
            <a:endParaRPr lang="pt-BR" sz="2400" dirty="0">
              <a:effectLst/>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400" b="1" dirty="0">
                <a:latin typeface="Arial" panose="020B0604020202020204" pitchFamily="34" charset="0"/>
                <a:ea typeface="Times New Roman" panose="02020603050405020304" pitchFamily="18" charset="0"/>
                <a:cs typeface="Arial" panose="020B0604020202020204" pitchFamily="34" charset="0"/>
              </a:rPr>
              <a:t>Artigo 28, parágrafo único. </a:t>
            </a:r>
            <a:r>
              <a:rPr lang="pt-BR" sz="24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Não impedirá a </a:t>
            </a:r>
            <a:r>
              <a:rPr lang="pt-BR" sz="2400" b="1" u="sng" dirty="0" err="1">
                <a:solidFill>
                  <a:srgbClr val="FF0000"/>
                </a:solidFill>
                <a:latin typeface="Arial" panose="020B0604020202020204" pitchFamily="34" charset="0"/>
                <a:ea typeface="Times New Roman" panose="02020603050405020304" pitchFamily="18" charset="0"/>
                <a:cs typeface="Arial" panose="020B0604020202020204" pitchFamily="34" charset="0"/>
              </a:rPr>
              <a:t>Reurb</a:t>
            </a: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r>
              <a:rPr lang="pt-BR" sz="2400" b="1" dirty="0">
                <a:latin typeface="Arial" panose="020B0604020202020204" pitchFamily="34" charset="0"/>
                <a:ea typeface="Times New Roman" panose="02020603050405020304" pitchFamily="18" charset="0"/>
                <a:cs typeface="Arial" panose="020B0604020202020204" pitchFamily="34" charset="0"/>
              </a:rPr>
              <a:t> na forma estabelecida nesta Lei, </a:t>
            </a:r>
            <a:r>
              <a:rPr lang="pt-BR" sz="24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a inexistência de lei municipal específica</a:t>
            </a:r>
            <a:r>
              <a:rPr lang="pt-BR" sz="2400" b="1" dirty="0">
                <a:latin typeface="Arial" panose="020B0604020202020204" pitchFamily="34" charset="0"/>
                <a:ea typeface="Times New Roman" panose="02020603050405020304" pitchFamily="18" charset="0"/>
                <a:cs typeface="Arial" panose="020B0604020202020204" pitchFamily="34" charset="0"/>
              </a:rPr>
              <a:t> que trate de medidas ou posturas de interesse local aplicáveis a projetos de regularização fundiária urbana.</a:t>
            </a:r>
          </a:p>
          <a:p>
            <a:pPr indent="333375" algn="just">
              <a:spcAft>
                <a:spcPts val="0"/>
              </a:spcAft>
            </a:pPr>
            <a:endParaRPr lang="pt-BR" sz="2400" b="1" dirty="0">
              <a:effectLst/>
              <a:latin typeface="Arial" panose="020B0604020202020204" pitchFamily="34" charset="0"/>
              <a:ea typeface="Times New Roman" panose="02020603050405020304" pitchFamily="18" charset="0"/>
              <a:cs typeface="Arial" panose="020B0604020202020204" pitchFamily="34" charset="0"/>
            </a:endParaRPr>
          </a:p>
          <a:p>
            <a:pPr indent="333375" algn="just"/>
            <a:endParaRPr lang="pt-BR" sz="2400" b="1" dirty="0">
              <a:latin typeface="Arial" panose="020B0604020202020204" pitchFamily="34" charset="0"/>
              <a:ea typeface="Times New Roman" panose="02020603050405020304" pitchFamily="18" charset="0"/>
              <a:cs typeface="Arial" panose="020B0604020202020204" pitchFamily="34" charset="0"/>
            </a:endParaRPr>
          </a:p>
          <a:p>
            <a:pPr indent="333375" algn="just"/>
            <a:endParaRPr lang="pt-BR" sz="2400" b="1" dirty="0">
              <a:latin typeface="Arial" panose="020B0604020202020204" pitchFamily="34" charset="0"/>
              <a:ea typeface="Times New Roman" panose="02020603050405020304" pitchFamily="18" charset="0"/>
              <a:cs typeface="Arial" panose="020B0604020202020204" pitchFamily="34" charset="0"/>
            </a:endParaRPr>
          </a:p>
          <a:p>
            <a:pPr indent="333375" algn="just"/>
            <a:r>
              <a:rPr lang="pt-BR" sz="2400" b="1" dirty="0">
                <a:latin typeface="Arial" panose="020B0604020202020204" pitchFamily="34" charset="0"/>
                <a:ea typeface="Times New Roman" panose="02020603050405020304" pitchFamily="18" charset="0"/>
                <a:cs typeface="Arial" panose="020B0604020202020204" pitchFamily="34" charset="0"/>
              </a:rPr>
              <a:t>Art. 75. As normas e os procedimentos estabelecidos nesta Lei poderão ser aplicados aos processos administrativos de regularização fundiária iniciados pelos entes públicos competentes até a data de publicação desta Lei, sendo regidos, a critério deles, pelos </a:t>
            </a:r>
            <a:r>
              <a:rPr lang="pt-BR" sz="2400" b="1" dirty="0" err="1">
                <a:latin typeface="Arial" panose="020B0604020202020204" pitchFamily="34" charset="0"/>
                <a:ea typeface="Times New Roman" panose="02020603050405020304" pitchFamily="18" charset="0"/>
                <a:cs typeface="Arial" panose="020B0604020202020204" pitchFamily="34" charset="0"/>
              </a:rPr>
              <a:t>arts</a:t>
            </a:r>
            <a:r>
              <a:rPr lang="pt-BR" sz="2400" b="1" dirty="0">
                <a:latin typeface="Arial" panose="020B0604020202020204" pitchFamily="34" charset="0"/>
                <a:ea typeface="Times New Roman" panose="02020603050405020304" pitchFamily="18" charset="0"/>
                <a:cs typeface="Arial" panose="020B0604020202020204" pitchFamily="34" charset="0"/>
              </a:rPr>
              <a:t>. 288-A a 288-G da Lei nº 6.015 e pelos </a:t>
            </a:r>
            <a:r>
              <a:rPr lang="pt-BR" sz="2400" b="1" dirty="0" err="1">
                <a:latin typeface="Arial" panose="020B0604020202020204" pitchFamily="34" charset="0"/>
                <a:ea typeface="Times New Roman" panose="02020603050405020304" pitchFamily="18" charset="0"/>
                <a:cs typeface="Arial" panose="020B0604020202020204" pitchFamily="34" charset="0"/>
              </a:rPr>
              <a:t>arts</a:t>
            </a:r>
            <a:r>
              <a:rPr lang="pt-BR" sz="2400" b="1" dirty="0">
                <a:latin typeface="Arial" panose="020B0604020202020204" pitchFamily="34" charset="0"/>
                <a:ea typeface="Times New Roman" panose="02020603050405020304" pitchFamily="18" charset="0"/>
                <a:cs typeface="Arial" panose="020B0604020202020204" pitchFamily="34" charset="0"/>
              </a:rPr>
              <a:t>. 46 a 71-A da </a:t>
            </a: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Lei nº 11.977.</a:t>
            </a:r>
            <a:endParaRPr lang="pt-BR"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620158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0CA0ED64-76D7-409B-AC80-649E8E07DFED}"/>
              </a:ext>
            </a:extLst>
          </p:cNvPr>
          <p:cNvSpPr/>
          <p:nvPr/>
        </p:nvSpPr>
        <p:spPr>
          <a:xfrm>
            <a:off x="92765" y="888040"/>
            <a:ext cx="11820939" cy="4524315"/>
          </a:xfrm>
          <a:prstGeom prst="rect">
            <a:avLst/>
          </a:prstGeom>
        </p:spPr>
        <p:txBody>
          <a:bodyPr wrap="square">
            <a:spAutoFit/>
          </a:bodyPr>
          <a:lstStyle/>
          <a:p>
            <a:pPr algn="ctr">
              <a:spcAft>
                <a:spcPts val="0"/>
              </a:spcAft>
            </a:pPr>
            <a:r>
              <a:rPr lang="pt-BR" sz="3200" b="1" dirty="0">
                <a:latin typeface="Arial" panose="020B0604020202020204" pitchFamily="34" charset="0"/>
                <a:ea typeface="Times New Roman" panose="02020603050405020304" pitchFamily="18" charset="0"/>
                <a:cs typeface="Arial" panose="020B0604020202020204" pitchFamily="34" charset="0"/>
              </a:rPr>
              <a:t>Georreferenciamento obrigatório?</a:t>
            </a:r>
            <a:endParaRPr lang="pt-BR" sz="3200" b="1"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pt-BR" sz="3200" b="1" dirty="0">
                <a:latin typeface="Arial" panose="020B0604020202020204" pitchFamily="34" charset="0"/>
                <a:ea typeface="Times New Roman" panose="02020603050405020304" pitchFamily="18" charset="0"/>
                <a:cs typeface="Arial" panose="020B0604020202020204" pitchFamily="34" charset="0"/>
              </a:rPr>
              <a:t>Gleba total: sim</a:t>
            </a:r>
            <a:endParaRPr lang="pt-BR" sz="3200" b="1"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endParaRPr lang="pt-BR" sz="3200" b="1" dirty="0">
              <a:latin typeface="Arial" panose="020B0604020202020204" pitchFamily="34" charset="0"/>
              <a:cs typeface="Arial" panose="020B0604020202020204" pitchFamily="34" charset="0"/>
            </a:endParaRPr>
          </a:p>
          <a:p>
            <a:pPr algn="just">
              <a:spcAft>
                <a:spcPts val="0"/>
              </a:spcAft>
            </a:pPr>
            <a:r>
              <a:rPr lang="pt-BR" sz="3200" b="1" u="sng" dirty="0">
                <a:latin typeface="Arial" panose="020B0604020202020204" pitchFamily="34" charset="0"/>
                <a:cs typeface="Arial" panose="020B0604020202020204" pitchFamily="34" charset="0"/>
              </a:rPr>
              <a:t>Art. 19, I</a:t>
            </a:r>
            <a:r>
              <a:rPr lang="pt-BR" sz="3200" b="1" dirty="0">
                <a:latin typeface="Arial" panose="020B0604020202020204" pitchFamily="34" charset="0"/>
                <a:cs typeface="Arial" panose="020B0604020202020204" pitchFamily="34" charset="0"/>
              </a:rPr>
              <a:t> - planta e memorial descritivo da área a ser regularizada, nos quais constem .... coordenadas georreferenciadas...</a:t>
            </a:r>
            <a:endParaRPr lang="pt-BR" sz="32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endParaRPr lang="pt-BR" sz="32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endParaRPr lang="pt-BR" sz="32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pt-BR" sz="3200" b="1" dirty="0">
                <a:latin typeface="Arial" panose="020B0604020202020204" pitchFamily="34" charset="0"/>
                <a:ea typeface="Times New Roman" panose="02020603050405020304" pitchFamily="18" charset="0"/>
                <a:cs typeface="Arial" panose="020B0604020202020204" pitchFamily="34" charset="0"/>
              </a:rPr>
              <a:t>Unidades isoladas: não </a:t>
            </a:r>
            <a:r>
              <a:rPr lang="pt-BR" sz="3200" b="1" dirty="0">
                <a:solidFill>
                  <a:srgbClr val="FF0000"/>
                </a:solidFill>
                <a:latin typeface="Arial" panose="020B0604020202020204" pitchFamily="34" charset="0"/>
                <a:ea typeface="Times New Roman" panose="02020603050405020304" pitchFamily="18" charset="0"/>
                <a:cs typeface="Arial" panose="020B0604020202020204" pitchFamily="34" charset="0"/>
              </a:rPr>
              <a:t>(distância da esquina mais próxima)</a:t>
            </a:r>
            <a:endParaRPr lang="pt-BR" sz="32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0356665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CFB1C861-12CE-42F0-9050-BEB7F04D9D47}"/>
              </a:ext>
            </a:extLst>
          </p:cNvPr>
          <p:cNvSpPr/>
          <p:nvPr/>
        </p:nvSpPr>
        <p:spPr>
          <a:xfrm>
            <a:off x="132522" y="149808"/>
            <a:ext cx="11913704" cy="6740307"/>
          </a:xfrm>
          <a:prstGeom prst="rect">
            <a:avLst/>
          </a:prstGeom>
        </p:spPr>
        <p:txBody>
          <a:bodyPr wrap="square">
            <a:spAutoFit/>
          </a:bodyPr>
          <a:lstStyle/>
          <a:p>
            <a:pPr algn="ctr">
              <a:spcAft>
                <a:spcPts val="0"/>
              </a:spcAft>
            </a:pPr>
            <a:r>
              <a:rPr lang="pt-BR" sz="2400" b="1" u="sng" dirty="0">
                <a:latin typeface="Arial" panose="020B0604020202020204" pitchFamily="34" charset="0"/>
                <a:ea typeface="Times New Roman" panose="02020603050405020304" pitchFamily="18" charset="0"/>
                <a:cs typeface="Arial" panose="020B0604020202020204" pitchFamily="34" charset="0"/>
              </a:rPr>
              <a:t>Procedimento administrativo da </a:t>
            </a:r>
            <a:r>
              <a:rPr lang="pt-BR" sz="2400" b="1" u="sng" dirty="0" err="1" smtClean="0">
                <a:latin typeface="Arial" panose="020B0604020202020204" pitchFamily="34" charset="0"/>
                <a:ea typeface="Times New Roman" panose="02020603050405020304" pitchFamily="18" charset="0"/>
                <a:cs typeface="Arial" panose="020B0604020202020204" pitchFamily="34" charset="0"/>
              </a:rPr>
              <a:t>Reurb</a:t>
            </a:r>
            <a:endParaRPr lang="pt-BR" sz="2400" u="sng" dirty="0">
              <a:effectLst/>
              <a:latin typeface="Arial" panose="020B0604020202020204" pitchFamily="34" charset="0"/>
              <a:ea typeface="Times New Roman" panose="02020603050405020304" pitchFamily="18" charset="0"/>
              <a:cs typeface="Arial" panose="020B0604020202020204" pitchFamily="34" charset="0"/>
            </a:endParaRPr>
          </a:p>
          <a:p>
            <a:pPr indent="333375" algn="ctr">
              <a:spcAft>
                <a:spcPts val="0"/>
              </a:spcAft>
            </a:pPr>
            <a:endPar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indent="333375" algn="ctr">
              <a:spcAft>
                <a:spcPts val="0"/>
              </a:spcAft>
            </a:pPr>
            <a:r>
              <a:rPr lang="pt-BR" sz="2400" b="1" dirty="0">
                <a:latin typeface="Arial" panose="020B0604020202020204" pitchFamily="34" charset="0"/>
                <a:ea typeface="Times New Roman" panose="02020603050405020304" pitchFamily="18" charset="0"/>
                <a:cs typeface="Arial" panose="020B0604020202020204" pitchFamily="34" charset="0"/>
              </a:rPr>
              <a:t>Art. 28. </a:t>
            </a: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A </a:t>
            </a:r>
            <a:r>
              <a:rPr lang="pt-BR" sz="2400" b="1" dirty="0" err="1">
                <a:solidFill>
                  <a:srgbClr val="FF0000"/>
                </a:solidFill>
                <a:latin typeface="Arial" panose="020B0604020202020204" pitchFamily="34" charset="0"/>
                <a:ea typeface="Times New Roman" panose="02020603050405020304" pitchFamily="18" charset="0"/>
                <a:cs typeface="Arial" panose="020B0604020202020204" pitchFamily="34" charset="0"/>
              </a:rPr>
              <a:t>Reurb</a:t>
            </a: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 obedecerá às seguintes fases:</a:t>
            </a:r>
          </a:p>
          <a:p>
            <a:pPr indent="333375" algn="ctr">
              <a:spcAft>
                <a:spcPts val="0"/>
              </a:spcAft>
            </a:pPr>
            <a:endParaRPr lang="pt-BR" sz="2400" b="1" dirty="0">
              <a:latin typeface="Arial" panose="020B0604020202020204" pitchFamily="34" charset="0"/>
              <a:ea typeface="Times New Roman" panose="02020603050405020304" pitchFamily="18" charset="0"/>
              <a:cs typeface="Arial" panose="020B0604020202020204" pitchFamily="34" charset="0"/>
            </a:endParaRPr>
          </a:p>
          <a:p>
            <a:pPr indent="333375" algn="ctr">
              <a:spcAft>
                <a:spcPts val="0"/>
              </a:spcAft>
            </a:pPr>
            <a:r>
              <a:rPr lang="pt-BR" sz="2400" b="1" dirty="0">
                <a:latin typeface="Arial" panose="020B0604020202020204" pitchFamily="34" charset="0"/>
                <a:ea typeface="Times New Roman" panose="02020603050405020304" pitchFamily="18" charset="0"/>
                <a:cs typeface="Arial" panose="020B0604020202020204" pitchFamily="34" charset="0"/>
              </a:rPr>
              <a:t>I – </a:t>
            </a: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requerimento</a:t>
            </a:r>
            <a:r>
              <a:rPr lang="pt-BR" sz="2400" b="1" dirty="0">
                <a:latin typeface="Arial" panose="020B0604020202020204" pitchFamily="34" charset="0"/>
                <a:ea typeface="Times New Roman" panose="02020603050405020304" pitchFamily="18" charset="0"/>
                <a:cs typeface="Arial" panose="020B0604020202020204" pitchFamily="34" charset="0"/>
              </a:rPr>
              <a:t> dos legitimados;</a:t>
            </a:r>
          </a:p>
          <a:p>
            <a:pPr indent="333375" algn="ctr">
              <a:spcAft>
                <a:spcPts val="0"/>
              </a:spcAft>
            </a:pPr>
            <a:endParaRPr lang="pt-BR" sz="2400" b="1" dirty="0">
              <a:latin typeface="Arial" panose="020B0604020202020204" pitchFamily="34" charset="0"/>
              <a:ea typeface="Times New Roman" panose="02020603050405020304" pitchFamily="18" charset="0"/>
              <a:cs typeface="Arial" panose="020B0604020202020204" pitchFamily="34" charset="0"/>
            </a:endParaRPr>
          </a:p>
          <a:p>
            <a:pPr indent="333375" algn="ctr">
              <a:spcAft>
                <a:spcPts val="0"/>
              </a:spcAft>
            </a:pPr>
            <a:r>
              <a:rPr lang="pt-BR" sz="2400" b="1" dirty="0">
                <a:latin typeface="Arial" panose="020B0604020202020204" pitchFamily="34" charset="0"/>
                <a:ea typeface="Times New Roman" panose="02020603050405020304" pitchFamily="18" charset="0"/>
                <a:cs typeface="Arial" panose="020B0604020202020204" pitchFamily="34" charset="0"/>
              </a:rPr>
              <a:t>II – </a:t>
            </a: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processamento administrativo</a:t>
            </a:r>
            <a:r>
              <a:rPr lang="pt-BR" sz="2400" b="1" dirty="0">
                <a:latin typeface="Arial" panose="020B0604020202020204" pitchFamily="34" charset="0"/>
                <a:ea typeface="Times New Roman" panose="02020603050405020304" pitchFamily="18" charset="0"/>
                <a:cs typeface="Arial" panose="020B0604020202020204" pitchFamily="34" charset="0"/>
              </a:rPr>
              <a:t> do </a:t>
            </a:r>
            <a:r>
              <a:rPr lang="pt-BR" sz="2400" b="1" dirty="0" smtClean="0">
                <a:latin typeface="Arial" panose="020B0604020202020204" pitchFamily="34" charset="0"/>
                <a:ea typeface="Times New Roman" panose="02020603050405020304" pitchFamily="18" charset="0"/>
                <a:cs typeface="Arial" panose="020B0604020202020204" pitchFamily="34" charset="0"/>
              </a:rPr>
              <a:t>requerimento</a:t>
            </a:r>
          </a:p>
          <a:p>
            <a:pPr indent="333375" algn="ctr">
              <a:spcAft>
                <a:spcPts val="0"/>
              </a:spcAft>
            </a:pPr>
            <a:r>
              <a:rPr lang="pt-BR" sz="24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(prazo </a:t>
            </a: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para </a:t>
            </a:r>
            <a:r>
              <a:rPr lang="pt-BR" sz="24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notificações) </a:t>
            </a: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(AV do ADU)</a:t>
            </a:r>
          </a:p>
          <a:p>
            <a:pPr indent="333375" algn="ctr">
              <a:spcAft>
                <a:spcPts val="0"/>
              </a:spcAft>
            </a:pPr>
            <a:endParaRPr lang="pt-BR" sz="2400" b="1" dirty="0">
              <a:latin typeface="Arial" panose="020B0604020202020204" pitchFamily="34" charset="0"/>
              <a:ea typeface="Times New Roman" panose="02020603050405020304" pitchFamily="18" charset="0"/>
              <a:cs typeface="Arial" panose="020B0604020202020204" pitchFamily="34" charset="0"/>
            </a:endParaRPr>
          </a:p>
          <a:p>
            <a:pPr indent="333375" algn="ctr">
              <a:spcAft>
                <a:spcPts val="0"/>
              </a:spcAft>
            </a:pPr>
            <a:r>
              <a:rPr lang="pt-BR" sz="2400" b="1" dirty="0">
                <a:latin typeface="Arial" panose="020B0604020202020204" pitchFamily="34" charset="0"/>
                <a:ea typeface="Times New Roman" panose="02020603050405020304" pitchFamily="18" charset="0"/>
                <a:cs typeface="Arial" panose="020B0604020202020204" pitchFamily="34" charset="0"/>
              </a:rPr>
              <a:t>III – elaboração do </a:t>
            </a: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projeto de regularização fundiária;</a:t>
            </a:r>
          </a:p>
          <a:p>
            <a:pPr indent="333375" algn="ctr">
              <a:spcAft>
                <a:spcPts val="0"/>
              </a:spcAft>
            </a:pPr>
            <a:endParaRPr lang="pt-BR" sz="2400" b="1" dirty="0">
              <a:latin typeface="Arial" panose="020B0604020202020204" pitchFamily="34" charset="0"/>
              <a:ea typeface="Times New Roman" panose="02020603050405020304" pitchFamily="18" charset="0"/>
              <a:cs typeface="Arial" panose="020B0604020202020204" pitchFamily="34" charset="0"/>
            </a:endParaRPr>
          </a:p>
          <a:p>
            <a:pPr indent="333375" algn="ctr">
              <a:spcAft>
                <a:spcPts val="0"/>
              </a:spcAft>
            </a:pPr>
            <a:r>
              <a:rPr lang="pt-BR" sz="2400" b="1" dirty="0">
                <a:latin typeface="Arial" panose="020B0604020202020204" pitchFamily="34" charset="0"/>
                <a:ea typeface="Times New Roman" panose="02020603050405020304" pitchFamily="18" charset="0"/>
                <a:cs typeface="Arial" panose="020B0604020202020204" pitchFamily="34" charset="0"/>
              </a:rPr>
              <a:t>IV – </a:t>
            </a: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saneamento</a:t>
            </a:r>
            <a:r>
              <a:rPr lang="pt-BR" sz="2400" b="1" dirty="0">
                <a:latin typeface="Arial" panose="020B0604020202020204" pitchFamily="34" charset="0"/>
                <a:ea typeface="Times New Roman" panose="02020603050405020304" pitchFamily="18" charset="0"/>
                <a:cs typeface="Arial" panose="020B0604020202020204" pitchFamily="34" charset="0"/>
              </a:rPr>
              <a:t> do processo administrativo;</a:t>
            </a:r>
          </a:p>
          <a:p>
            <a:pPr indent="333375" algn="ctr">
              <a:spcAft>
                <a:spcPts val="0"/>
              </a:spcAft>
            </a:pPr>
            <a:endParaRPr lang="pt-BR" sz="2400" b="1" dirty="0">
              <a:latin typeface="Arial" panose="020B0604020202020204" pitchFamily="34" charset="0"/>
              <a:ea typeface="Times New Roman" panose="02020603050405020304" pitchFamily="18" charset="0"/>
              <a:cs typeface="Arial" panose="020B0604020202020204" pitchFamily="34" charset="0"/>
            </a:endParaRPr>
          </a:p>
          <a:p>
            <a:pPr indent="333375" algn="ctr">
              <a:spcAft>
                <a:spcPts val="0"/>
              </a:spcAft>
            </a:pPr>
            <a:r>
              <a:rPr lang="pt-BR" sz="2400" b="1" dirty="0">
                <a:latin typeface="Arial" panose="020B0604020202020204" pitchFamily="34" charset="0"/>
                <a:ea typeface="Times New Roman" panose="02020603050405020304" pitchFamily="18" charset="0"/>
                <a:cs typeface="Arial" panose="020B0604020202020204" pitchFamily="34" charset="0"/>
              </a:rPr>
              <a:t>V – </a:t>
            </a: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decisão</a:t>
            </a:r>
            <a:r>
              <a:rPr lang="pt-BR" sz="2400" b="1" dirty="0">
                <a:latin typeface="Arial" panose="020B0604020202020204" pitchFamily="34" charset="0"/>
                <a:ea typeface="Times New Roman" panose="02020603050405020304" pitchFamily="18" charset="0"/>
                <a:cs typeface="Arial" panose="020B0604020202020204" pitchFamily="34" charset="0"/>
              </a:rPr>
              <a:t> da autoridade competente (ato formal - dar publicidade);</a:t>
            </a:r>
          </a:p>
          <a:p>
            <a:pPr indent="333375" algn="ctr">
              <a:spcAft>
                <a:spcPts val="0"/>
              </a:spcAft>
            </a:pPr>
            <a:endParaRPr lang="pt-BR" sz="2400" b="1" dirty="0">
              <a:latin typeface="Arial" panose="020B0604020202020204" pitchFamily="34" charset="0"/>
              <a:ea typeface="Times New Roman" panose="02020603050405020304" pitchFamily="18" charset="0"/>
              <a:cs typeface="Arial" panose="020B0604020202020204" pitchFamily="34" charset="0"/>
            </a:endParaRPr>
          </a:p>
          <a:p>
            <a:pPr indent="333375" algn="ctr">
              <a:spcAft>
                <a:spcPts val="0"/>
              </a:spcAft>
            </a:pPr>
            <a:r>
              <a:rPr lang="pt-BR" sz="2400" b="1" dirty="0">
                <a:latin typeface="Arial" panose="020B0604020202020204" pitchFamily="34" charset="0"/>
                <a:ea typeface="Times New Roman" panose="02020603050405020304" pitchFamily="18" charset="0"/>
                <a:cs typeface="Arial" panose="020B0604020202020204" pitchFamily="34" charset="0"/>
              </a:rPr>
              <a:t>VI – </a:t>
            </a: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expedição da CRF</a:t>
            </a:r>
            <a:r>
              <a:rPr lang="pt-BR" sz="2400" b="1" dirty="0">
                <a:latin typeface="Arial" panose="020B0604020202020204" pitchFamily="34" charset="0"/>
                <a:ea typeface="Times New Roman" panose="02020603050405020304" pitchFamily="18" charset="0"/>
                <a:cs typeface="Arial" panose="020B0604020202020204" pitchFamily="34" charset="0"/>
              </a:rPr>
              <a:t> pelo Município;</a:t>
            </a:r>
          </a:p>
          <a:p>
            <a:pPr indent="333375" algn="ctr">
              <a:spcAft>
                <a:spcPts val="0"/>
              </a:spcAft>
            </a:pPr>
            <a:endParaRPr lang="pt-BR" sz="2400" b="1" dirty="0">
              <a:latin typeface="Arial" panose="020B0604020202020204" pitchFamily="34" charset="0"/>
              <a:ea typeface="Times New Roman" panose="02020603050405020304" pitchFamily="18" charset="0"/>
              <a:cs typeface="Arial" panose="020B0604020202020204" pitchFamily="34" charset="0"/>
            </a:endParaRPr>
          </a:p>
          <a:p>
            <a:pPr indent="333375" algn="ctr">
              <a:spcAft>
                <a:spcPts val="0"/>
              </a:spcAft>
            </a:pPr>
            <a:r>
              <a:rPr lang="pt-BR" sz="2400" b="1" dirty="0">
                <a:latin typeface="Arial" panose="020B0604020202020204" pitchFamily="34" charset="0"/>
                <a:ea typeface="Times New Roman" panose="02020603050405020304" pitchFamily="18" charset="0"/>
                <a:cs typeface="Arial" panose="020B0604020202020204" pitchFamily="34" charset="0"/>
              </a:rPr>
              <a:t>VII – </a:t>
            </a: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registro da CRF</a:t>
            </a:r>
            <a:r>
              <a:rPr lang="pt-BR" sz="2400" b="1" dirty="0">
                <a:latin typeface="Arial" panose="020B0604020202020204" pitchFamily="34" charset="0"/>
                <a:ea typeface="Times New Roman" panose="02020603050405020304" pitchFamily="18" charset="0"/>
                <a:cs typeface="Arial" panose="020B0604020202020204" pitchFamily="34" charset="0"/>
              </a:rPr>
              <a:t> e do projeto de regularização fundiária.</a:t>
            </a:r>
            <a:endParaRPr lang="pt-BR" sz="2400" b="1" u="sng"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486030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CFB1C861-12CE-42F0-9050-BEB7F04D9D47}"/>
              </a:ext>
            </a:extLst>
          </p:cNvPr>
          <p:cNvSpPr/>
          <p:nvPr/>
        </p:nvSpPr>
        <p:spPr>
          <a:xfrm>
            <a:off x="132522" y="149808"/>
            <a:ext cx="11913704" cy="6001643"/>
          </a:xfrm>
          <a:prstGeom prst="rect">
            <a:avLst/>
          </a:prstGeom>
        </p:spPr>
        <p:txBody>
          <a:bodyPr wrap="square">
            <a:spAutoFit/>
          </a:bodyPr>
          <a:lstStyle/>
          <a:p>
            <a:pPr algn="ctr">
              <a:spcAft>
                <a:spcPts val="0"/>
              </a:spcAft>
            </a:pPr>
            <a:endParaRPr lang="pt-BR" sz="2800" b="1" u="sng"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endParaRPr lang="pt-BR" sz="2800" b="1" u="sng"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pt-BR" sz="2800" b="1" u="sng" dirty="0">
                <a:latin typeface="Arial" panose="020B0604020202020204" pitchFamily="34" charset="0"/>
                <a:ea typeface="Times New Roman" panose="02020603050405020304" pitchFamily="18" charset="0"/>
                <a:cs typeface="Arial" panose="020B0604020202020204" pitchFamily="34" charset="0"/>
              </a:rPr>
              <a:t>FASE 1</a:t>
            </a:r>
            <a:r>
              <a:rPr lang="pt-BR" sz="2800" b="1" dirty="0">
                <a:latin typeface="Arial" panose="020B0604020202020204" pitchFamily="34" charset="0"/>
                <a:ea typeface="Times New Roman" panose="02020603050405020304" pitchFamily="18" charset="0"/>
                <a:cs typeface="Arial" panose="020B0604020202020204" pitchFamily="34" charset="0"/>
              </a:rPr>
              <a:t> </a:t>
            </a:r>
            <a:endParaRPr lang="pt-BR" sz="28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pt-BR" sz="2800" b="1" u="sng" dirty="0">
                <a:latin typeface="Arial" panose="020B0604020202020204" pitchFamily="34" charset="0"/>
                <a:ea typeface="Times New Roman" panose="02020603050405020304" pitchFamily="18" charset="0"/>
                <a:cs typeface="Arial" panose="020B0604020202020204" pitchFamily="34" charset="0"/>
              </a:rPr>
              <a:t>Auto de demarcação urbanística – </a:t>
            </a:r>
            <a:r>
              <a:rPr lang="pt-BR" sz="28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ADU</a:t>
            </a:r>
          </a:p>
          <a:p>
            <a:pPr indent="333375" algn="ctr">
              <a:spcAft>
                <a:spcPts val="0"/>
              </a:spcAft>
            </a:pPr>
            <a:r>
              <a:rPr lang="pt-BR" sz="2800" b="1" dirty="0">
                <a:latin typeface="Arial" panose="020B0604020202020204" pitchFamily="34" charset="0"/>
                <a:ea typeface="Times New Roman" panose="02020603050405020304" pitchFamily="18" charset="0"/>
                <a:cs typeface="Arial" panose="020B0604020202020204" pitchFamily="34" charset="0"/>
              </a:rPr>
              <a:t>	</a:t>
            </a:r>
            <a:r>
              <a:rPr lang="pt-BR" sz="2600" b="1" dirty="0">
                <a:solidFill>
                  <a:srgbClr val="FF0000"/>
                </a:solidFill>
                <a:latin typeface="Arial" panose="020B0604020202020204" pitchFamily="34" charset="0"/>
                <a:ea typeface="Times New Roman" panose="02020603050405020304" pitchFamily="18" charset="0"/>
                <a:cs typeface="Arial" panose="020B0604020202020204" pitchFamily="34" charset="0"/>
              </a:rPr>
              <a:t>(etapa técnica com antecipação da etapa jurídica das notificações)</a:t>
            </a:r>
          </a:p>
          <a:p>
            <a:pPr indent="333375" algn="ctr">
              <a:spcAft>
                <a:spcPts val="0"/>
              </a:spcAft>
            </a:pPr>
            <a:endParaRPr lang="pt-BR" sz="2600" b="1" u="sng"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indent="333375" algn="ctr">
              <a:spcAft>
                <a:spcPts val="0"/>
              </a:spcAft>
            </a:pPr>
            <a:endParaRPr lang="pt-BR" sz="2600" b="1" u="sng"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indent="333375" algn="ctr">
              <a:spcAft>
                <a:spcPts val="0"/>
              </a:spcAft>
            </a:pPr>
            <a:r>
              <a:rPr lang="pt-BR" sz="26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ADU do Município: artigo 19</a:t>
            </a:r>
          </a:p>
          <a:p>
            <a:pPr indent="333375" algn="ctr">
              <a:spcAft>
                <a:spcPts val="0"/>
              </a:spcAft>
            </a:pPr>
            <a:r>
              <a:rPr lang="pt-BR" sz="26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ADU do Registrador: artigo 31</a:t>
            </a:r>
          </a:p>
          <a:p>
            <a:pPr algn="just">
              <a:spcAft>
                <a:spcPts val="0"/>
              </a:spcAft>
            </a:pPr>
            <a:endParaRPr lang="pt-BR" sz="2800" b="1" dirty="0">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pt-BR" sz="2800" b="1" dirty="0">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r>
              <a:rPr lang="pt-BR" sz="2800" b="1" dirty="0">
                <a:latin typeface="Arial" panose="020B0604020202020204" pitchFamily="34" charset="0"/>
                <a:ea typeface="Times New Roman" panose="02020603050405020304" pitchFamily="18" charset="0"/>
                <a:cs typeface="Arial" panose="020B0604020202020204" pitchFamily="34" charset="0"/>
              </a:rPr>
              <a:t>	-	</a:t>
            </a:r>
            <a:r>
              <a:rPr lang="pt-BR"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t>incidental</a:t>
            </a:r>
            <a:r>
              <a:rPr lang="pt-BR" sz="2800" b="1" dirty="0">
                <a:latin typeface="Arial" panose="020B0604020202020204" pitchFamily="34" charset="0"/>
                <a:ea typeface="Times New Roman" panose="02020603050405020304" pitchFamily="18" charset="0"/>
                <a:cs typeface="Arial" panose="020B0604020202020204" pitchFamily="34" charset="0"/>
              </a:rPr>
              <a:t> no procedimento de RF</a:t>
            </a:r>
          </a:p>
          <a:p>
            <a:pPr algn="just">
              <a:spcAft>
                <a:spcPts val="0"/>
              </a:spcAft>
            </a:pPr>
            <a:r>
              <a:rPr lang="pt-BR" sz="2800" b="1" dirty="0">
                <a:latin typeface="Arial" panose="020B0604020202020204" pitchFamily="34" charset="0"/>
                <a:ea typeface="Times New Roman" panose="02020603050405020304" pitchFamily="18" charset="0"/>
                <a:cs typeface="Arial" panose="020B0604020202020204" pitchFamily="34" charset="0"/>
              </a:rPr>
              <a:t>	-	criará </a:t>
            </a:r>
            <a:r>
              <a:rPr lang="pt-BR"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t>nova base registral</a:t>
            </a:r>
            <a:r>
              <a:rPr lang="pt-BR" sz="2800" b="1" dirty="0">
                <a:latin typeface="Arial" panose="020B0604020202020204" pitchFamily="34" charset="0"/>
                <a:ea typeface="Times New Roman" panose="02020603050405020304" pitchFamily="18" charset="0"/>
                <a:cs typeface="Arial" panose="020B0604020202020204" pitchFamily="34" charset="0"/>
              </a:rPr>
              <a:t> para R e </a:t>
            </a:r>
            <a:r>
              <a:rPr lang="pt-BR" sz="2800" b="1" dirty="0" err="1">
                <a:latin typeface="Arial" panose="020B0604020202020204" pitchFamily="34" charset="0"/>
                <a:ea typeface="Times New Roman" panose="02020603050405020304" pitchFamily="18" charset="0"/>
                <a:cs typeface="Arial" panose="020B0604020202020204" pitchFamily="34" charset="0"/>
              </a:rPr>
              <a:t>Av’s</a:t>
            </a:r>
            <a:endParaRPr lang="pt-BR" sz="2800" b="1" dirty="0">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r>
              <a:rPr lang="pt-BR" sz="2800" b="1" dirty="0">
                <a:latin typeface="Arial" panose="020B0604020202020204" pitchFamily="34" charset="0"/>
                <a:ea typeface="Times New Roman" panose="02020603050405020304" pitchFamily="18" charset="0"/>
                <a:cs typeface="Arial" panose="020B0604020202020204" pitchFamily="34" charset="0"/>
              </a:rPr>
              <a:t>	-	</a:t>
            </a:r>
            <a:r>
              <a:rPr lang="pt-BR"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t>anuências</a:t>
            </a:r>
            <a:r>
              <a:rPr lang="pt-BR" sz="2800" b="1" dirty="0">
                <a:latin typeface="Arial" panose="020B0604020202020204" pitchFamily="34" charset="0"/>
                <a:ea typeface="Times New Roman" panose="02020603050405020304" pitchFamily="18" charset="0"/>
                <a:cs typeface="Arial" panose="020B0604020202020204" pitchFamily="34" charset="0"/>
              </a:rPr>
              <a:t> (imóvel regularizado / confrontantes)</a:t>
            </a:r>
            <a:endParaRPr lang="pt-BR" sz="28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629035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CFB1C861-12CE-42F0-9050-BEB7F04D9D47}"/>
              </a:ext>
            </a:extLst>
          </p:cNvPr>
          <p:cNvSpPr/>
          <p:nvPr/>
        </p:nvSpPr>
        <p:spPr>
          <a:xfrm>
            <a:off x="132522" y="149808"/>
            <a:ext cx="11913704" cy="4832092"/>
          </a:xfrm>
          <a:prstGeom prst="rect">
            <a:avLst/>
          </a:prstGeom>
        </p:spPr>
        <p:txBody>
          <a:bodyPr wrap="square">
            <a:spAutoFit/>
          </a:bodyPr>
          <a:lstStyle/>
          <a:p>
            <a:pPr algn="ctr">
              <a:spcAft>
                <a:spcPts val="0"/>
              </a:spcAft>
            </a:pPr>
            <a:endParaRPr lang="pt-BR" sz="2800" b="1" u="sng" dirty="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endParaRPr lang="pt-BR" sz="2800" b="1" dirty="0">
              <a:latin typeface="Arial" pitchFamily="34" charset="0"/>
              <a:ea typeface="Times New Roman" panose="02020603050405020304" pitchFamily="18" charset="0"/>
              <a:cs typeface="Arial" pitchFamily="34" charset="0"/>
            </a:endParaRPr>
          </a:p>
          <a:p>
            <a:pPr indent="333375" algn="just">
              <a:spcAft>
                <a:spcPts val="0"/>
              </a:spcAft>
            </a:pPr>
            <a:endParaRPr lang="pt-BR" sz="2800" b="1" dirty="0">
              <a:latin typeface="Arial" pitchFamily="34" charset="0"/>
              <a:ea typeface="Times New Roman" panose="02020603050405020304" pitchFamily="18" charset="0"/>
              <a:cs typeface="Arial" pitchFamily="34" charset="0"/>
            </a:endParaRPr>
          </a:p>
          <a:p>
            <a:pPr indent="333375" algn="just">
              <a:spcAft>
                <a:spcPts val="0"/>
              </a:spcAft>
            </a:pPr>
            <a:r>
              <a:rPr lang="pt-BR" sz="2800" b="1" dirty="0">
                <a:latin typeface="Arial" pitchFamily="34" charset="0"/>
                <a:ea typeface="Times New Roman" panose="02020603050405020304" pitchFamily="18" charset="0"/>
                <a:cs typeface="Arial" pitchFamily="34" charset="0"/>
              </a:rPr>
              <a:t>Art. 11. Para fins desta Lei, consideram-se:</a:t>
            </a:r>
          </a:p>
          <a:p>
            <a:pPr indent="333375" algn="just">
              <a:spcAft>
                <a:spcPts val="0"/>
              </a:spcAft>
            </a:pPr>
            <a:endParaRPr lang="pt-BR" sz="2800" b="1" dirty="0">
              <a:latin typeface="Arial" pitchFamily="34" charset="0"/>
              <a:ea typeface="Times New Roman" panose="02020603050405020304" pitchFamily="18" charset="0"/>
              <a:cs typeface="Arial" pitchFamily="34" charset="0"/>
            </a:endParaRPr>
          </a:p>
          <a:p>
            <a:pPr indent="333375" algn="just">
              <a:spcAft>
                <a:spcPts val="0"/>
              </a:spcAft>
            </a:pPr>
            <a:r>
              <a:rPr lang="pt-BR" sz="2800" b="1" dirty="0">
                <a:latin typeface="Arial" pitchFamily="34" charset="0"/>
                <a:ea typeface="Times New Roman" panose="02020603050405020304" pitchFamily="18" charset="0"/>
                <a:cs typeface="Arial" pitchFamily="34" charset="0"/>
              </a:rPr>
              <a:t>IV - </a:t>
            </a:r>
            <a:r>
              <a:rPr lang="pt-BR" sz="2800" b="1" u="sng" dirty="0">
                <a:latin typeface="Arial" panose="020B0604020202020204" pitchFamily="34" charset="0"/>
                <a:ea typeface="Times New Roman" panose="02020603050405020304" pitchFamily="18" charset="0"/>
                <a:cs typeface="Arial" pitchFamily="34" charset="0"/>
              </a:rPr>
              <a:t>demarcação urbanística</a:t>
            </a:r>
            <a:r>
              <a:rPr lang="pt-BR" sz="2800" b="1" dirty="0">
                <a:latin typeface="Arial" panose="020B0604020202020204" pitchFamily="34" charset="0"/>
                <a:ea typeface="Times New Roman" panose="02020603050405020304" pitchFamily="18" charset="0"/>
                <a:cs typeface="Arial" pitchFamily="34" charset="0"/>
              </a:rPr>
              <a:t>: </a:t>
            </a:r>
            <a:r>
              <a:rPr lang="pt-BR" sz="2800" b="1" u="sng" dirty="0">
                <a:latin typeface="Arial" panose="020B0604020202020204" pitchFamily="34" charset="0"/>
                <a:ea typeface="Times New Roman" panose="02020603050405020304" pitchFamily="18" charset="0"/>
                <a:cs typeface="Arial" pitchFamily="34" charset="0"/>
              </a:rPr>
              <a:t>procedimento destinado a identificar os imóveis públicos e privados abrangidos pelo núcleo urbano informal e a obter a anuência dos respectivos titulares de direitos</a:t>
            </a:r>
            <a:r>
              <a:rPr lang="pt-BR" sz="2800" b="1" dirty="0">
                <a:latin typeface="Arial" panose="020B0604020202020204" pitchFamily="34" charset="0"/>
                <a:ea typeface="Times New Roman" panose="02020603050405020304" pitchFamily="18" charset="0"/>
                <a:cs typeface="Arial" pitchFamily="34" charset="0"/>
              </a:rPr>
              <a:t> inscritos na matrícula dos imóveis ocupados, </a:t>
            </a:r>
            <a:r>
              <a:rPr lang="pt-BR" sz="2800" b="1" u="sng" dirty="0">
                <a:latin typeface="Arial" panose="020B0604020202020204" pitchFamily="34" charset="0"/>
                <a:ea typeface="Times New Roman" panose="02020603050405020304" pitchFamily="18" charset="0"/>
                <a:cs typeface="Arial" pitchFamily="34" charset="0"/>
              </a:rPr>
              <a:t>culminando com averbação na matrícula destes imóveis da viabilidade da regularização fundiária</a:t>
            </a:r>
            <a:r>
              <a:rPr lang="pt-BR" sz="2800" b="1" dirty="0">
                <a:latin typeface="Arial" panose="020B0604020202020204" pitchFamily="34" charset="0"/>
                <a:ea typeface="Times New Roman" panose="02020603050405020304" pitchFamily="18" charset="0"/>
                <a:cs typeface="Arial" pitchFamily="34" charset="0"/>
              </a:rPr>
              <a:t>, a ser promovida a critério do Município;</a:t>
            </a:r>
          </a:p>
        </p:txBody>
      </p:sp>
    </p:spTree>
    <p:extLst>
      <p:ext uri="{BB962C8B-B14F-4D97-AF65-F5344CB8AC3E}">
        <p14:creationId xmlns:p14="http://schemas.microsoft.com/office/powerpoint/2010/main" val="25697229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0440B27F-760A-44FF-B6BA-CC34D463CF94}"/>
              </a:ext>
            </a:extLst>
          </p:cNvPr>
          <p:cNvSpPr/>
          <p:nvPr/>
        </p:nvSpPr>
        <p:spPr>
          <a:xfrm>
            <a:off x="172278" y="-44573"/>
            <a:ext cx="11873948" cy="6524863"/>
          </a:xfrm>
          <a:prstGeom prst="rect">
            <a:avLst/>
          </a:prstGeom>
        </p:spPr>
        <p:txBody>
          <a:bodyPr wrap="square">
            <a:spAutoFit/>
          </a:bodyPr>
          <a:lstStyle/>
          <a:p>
            <a:pPr indent="333375" algn="just">
              <a:spcAft>
                <a:spcPts val="0"/>
              </a:spcAft>
            </a:pPr>
            <a:endParaRPr lang="pt-BR" sz="2200" b="1" dirty="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200" b="1" dirty="0">
                <a:latin typeface="Arial" panose="020B0604020202020204" pitchFamily="34" charset="0"/>
                <a:ea typeface="Times New Roman" panose="02020603050405020304" pitchFamily="18" charset="0"/>
                <a:cs typeface="Arial" panose="020B0604020202020204" pitchFamily="34" charset="0"/>
              </a:rPr>
              <a:t>Art. 19. O poder público poderá utilizar o procedimento de demarcação urbanística, com base no levantamento da situação da área a ser regularizada e na caracterização do núcleo urbano informal a ser regularizado.</a:t>
            </a:r>
          </a:p>
          <a:p>
            <a:pPr indent="333375" algn="ctr">
              <a:spcAft>
                <a:spcPts val="0"/>
              </a:spcAft>
            </a:pPr>
            <a:endParaRPr lang="pt-BR" sz="2200" b="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algn="ctr"/>
            <a:endParaRPr lang="pt-BR" sz="2200" b="1" dirty="0">
              <a:latin typeface="Arial" panose="020B0604020202020204" pitchFamily="34" charset="0"/>
              <a:ea typeface="Times New Roman" panose="02020603050405020304" pitchFamily="18" charset="0"/>
              <a:cs typeface="Arial" panose="020B0604020202020204" pitchFamily="34" charset="0"/>
            </a:endParaRPr>
          </a:p>
          <a:p>
            <a:pPr algn="ctr"/>
            <a:r>
              <a:rPr lang="pt-BR" sz="2200" b="1" dirty="0">
                <a:solidFill>
                  <a:srgbClr val="FF0000"/>
                </a:solidFill>
                <a:latin typeface="Arial" panose="020B0604020202020204" pitchFamily="34" charset="0"/>
                <a:ea typeface="Times New Roman" panose="02020603050405020304" pitchFamily="18" charset="0"/>
                <a:cs typeface="Arial" panose="020B0604020202020204" pitchFamily="34" charset="0"/>
              </a:rPr>
              <a:t>§ 3º </a:t>
            </a:r>
            <a:r>
              <a:rPr lang="pt-BR" sz="22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Os procedimentos da demarcação urbanística não constituem condição para o processamento e a efetivação da </a:t>
            </a:r>
            <a:r>
              <a:rPr lang="pt-BR" sz="2200" b="1" u="sng" dirty="0" err="1">
                <a:solidFill>
                  <a:srgbClr val="FF0000"/>
                </a:solidFill>
                <a:latin typeface="Arial" panose="020B0604020202020204" pitchFamily="34" charset="0"/>
                <a:ea typeface="Times New Roman" panose="02020603050405020304" pitchFamily="18" charset="0"/>
                <a:cs typeface="Arial" panose="020B0604020202020204" pitchFamily="34" charset="0"/>
              </a:rPr>
              <a:t>Reurb</a:t>
            </a:r>
            <a:r>
              <a:rPr lang="pt-BR" sz="22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a:t>
            </a:r>
          </a:p>
          <a:p>
            <a:pPr algn="ctr"/>
            <a:r>
              <a:rPr lang="pt-BR" sz="22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(só titulação)</a:t>
            </a:r>
            <a:endParaRPr lang="pt-BR" sz="2200" b="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endParaRPr lang="pt-BR" sz="2200" b="1" dirty="0">
              <a:latin typeface="Arial" panose="020B0604020202020204" pitchFamily="34" charset="0"/>
              <a:cs typeface="Arial" panose="020B0604020202020204" pitchFamily="34" charset="0"/>
            </a:endParaRPr>
          </a:p>
          <a:p>
            <a:pPr algn="just"/>
            <a:r>
              <a:rPr lang="pt-BR" sz="2200" b="1" dirty="0">
                <a:latin typeface="Arial" panose="020B0604020202020204" pitchFamily="34" charset="0"/>
                <a:cs typeface="Arial" panose="020B0604020202020204" pitchFamily="34" charset="0"/>
              </a:rPr>
              <a:t>§ 1º O </a:t>
            </a:r>
            <a:r>
              <a:rPr lang="pt-BR" sz="2200" b="1" dirty="0">
                <a:solidFill>
                  <a:srgbClr val="FF0000"/>
                </a:solidFill>
                <a:latin typeface="Arial" panose="020B0604020202020204" pitchFamily="34" charset="0"/>
                <a:cs typeface="Arial" panose="020B0604020202020204" pitchFamily="34" charset="0"/>
              </a:rPr>
              <a:t>auto de demarcação urbanística</a:t>
            </a:r>
            <a:r>
              <a:rPr lang="pt-BR" sz="2200" b="1" dirty="0">
                <a:latin typeface="Arial" panose="020B0604020202020204" pitchFamily="34" charset="0"/>
                <a:cs typeface="Arial" panose="020B0604020202020204" pitchFamily="34" charset="0"/>
              </a:rPr>
              <a:t> deve ser instruído com:</a:t>
            </a:r>
          </a:p>
          <a:p>
            <a:pPr algn="just"/>
            <a:r>
              <a:rPr lang="pt-BR" sz="2200" b="1" dirty="0">
                <a:latin typeface="Arial" panose="020B0604020202020204" pitchFamily="34" charset="0"/>
                <a:cs typeface="Arial" panose="020B0604020202020204" pitchFamily="34" charset="0"/>
              </a:rPr>
              <a:t>I - </a:t>
            </a:r>
            <a:r>
              <a:rPr lang="pt-BR" sz="2200" b="1" u="sng" dirty="0">
                <a:solidFill>
                  <a:srgbClr val="FF0000"/>
                </a:solidFill>
                <a:latin typeface="Arial" panose="020B0604020202020204" pitchFamily="34" charset="0"/>
                <a:cs typeface="Arial" panose="020B0604020202020204" pitchFamily="34" charset="0"/>
              </a:rPr>
              <a:t>planta e memorial descritivo da área a ser regularizada</a:t>
            </a:r>
            <a:r>
              <a:rPr lang="pt-BR" sz="2200" b="1" dirty="0">
                <a:latin typeface="Arial" panose="020B0604020202020204" pitchFamily="34" charset="0"/>
                <a:cs typeface="Arial" panose="020B0604020202020204" pitchFamily="34" charset="0"/>
              </a:rPr>
              <a:t>, nos quais constem suas medidas perimetrais, área total, confrontantes, coordenadas georreferenciadas dos vértices definidores de seus limites, números das matrículas ou transcrições atingidas, indicação dos proprietários identificados e ocorrência de situações de domínio privado com proprietários não identificados em razão de descrições imprecisas dos registros anteriores;</a:t>
            </a:r>
          </a:p>
          <a:p>
            <a:pPr algn="just"/>
            <a:r>
              <a:rPr lang="pt-BR" sz="2200" b="1" dirty="0">
                <a:latin typeface="Arial" panose="020B0604020202020204" pitchFamily="34" charset="0"/>
                <a:cs typeface="Arial" panose="020B0604020202020204" pitchFamily="34" charset="0"/>
              </a:rPr>
              <a:t>II - </a:t>
            </a:r>
            <a:r>
              <a:rPr lang="pt-BR" sz="2200" b="1" u="sng" dirty="0">
                <a:solidFill>
                  <a:srgbClr val="FF0000"/>
                </a:solidFill>
                <a:latin typeface="Arial" panose="020B0604020202020204" pitchFamily="34" charset="0"/>
                <a:cs typeface="Arial" panose="020B0604020202020204" pitchFamily="34" charset="0"/>
              </a:rPr>
              <a:t>planta de sobreposição do imóvel demarcado com a situação da área constante do registro de imóveis</a:t>
            </a:r>
            <a:r>
              <a:rPr lang="pt-BR" sz="2200" b="1" dirty="0">
                <a:solidFill>
                  <a:srgbClr val="FF0000"/>
                </a:solidFill>
                <a:latin typeface="Arial" panose="020B0604020202020204" pitchFamily="34" charset="0"/>
                <a:cs typeface="Arial" panose="020B0604020202020204" pitchFamily="34" charset="0"/>
              </a:rPr>
              <a:t>.</a:t>
            </a:r>
            <a:endParaRPr lang="pt-BR" sz="2200" b="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3705638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0440B27F-760A-44FF-B6BA-CC34D463CF94}"/>
              </a:ext>
            </a:extLst>
          </p:cNvPr>
          <p:cNvSpPr/>
          <p:nvPr/>
        </p:nvSpPr>
        <p:spPr>
          <a:xfrm>
            <a:off x="172278" y="-44573"/>
            <a:ext cx="11873948" cy="5139869"/>
          </a:xfrm>
          <a:prstGeom prst="rect">
            <a:avLst/>
          </a:prstGeom>
        </p:spPr>
        <p:txBody>
          <a:bodyPr wrap="square">
            <a:spAutoFit/>
          </a:bodyPr>
          <a:lstStyle/>
          <a:p>
            <a:pPr indent="333375" algn="just">
              <a:spcAft>
                <a:spcPts val="0"/>
              </a:spcAft>
            </a:pPr>
            <a:endParaRPr lang="pt-BR" sz="2000" b="1" dirty="0">
              <a:solidFill>
                <a:srgbClr val="FF0000"/>
              </a:solidFill>
              <a:latin typeface="Arial" pitchFamily="34" charset="0"/>
              <a:ea typeface="Times New Roman" panose="02020603050405020304" pitchFamily="18" charset="0"/>
              <a:cs typeface="Arial" pitchFamily="34" charset="0"/>
            </a:endParaRPr>
          </a:p>
          <a:p>
            <a:pPr indent="333375" algn="just">
              <a:spcAft>
                <a:spcPts val="0"/>
              </a:spcAft>
            </a:pPr>
            <a:endParaRPr lang="pt-BR" sz="2800" b="1" dirty="0">
              <a:latin typeface="Arial" pitchFamily="34" charset="0"/>
              <a:ea typeface="Times New Roman" panose="02020603050405020304" pitchFamily="18" charset="0"/>
              <a:cs typeface="Arial" pitchFamily="34" charset="0"/>
            </a:endParaRPr>
          </a:p>
          <a:p>
            <a:pPr indent="333375" algn="just">
              <a:spcAft>
                <a:spcPts val="0"/>
              </a:spcAft>
            </a:pPr>
            <a:r>
              <a:rPr lang="pt-BR" sz="2800" b="1" dirty="0">
                <a:latin typeface="Arial" pitchFamily="34" charset="0"/>
                <a:ea typeface="Times New Roman" panose="02020603050405020304" pitchFamily="18" charset="0"/>
                <a:cs typeface="Arial" pitchFamily="34" charset="0"/>
              </a:rPr>
              <a:t>Art. 44, § 5º </a:t>
            </a:r>
            <a:r>
              <a:rPr lang="pt-BR" sz="2800" b="1" u="sng" dirty="0">
                <a:latin typeface="Arial" panose="020B0604020202020204" pitchFamily="34" charset="0"/>
                <a:ea typeface="Times New Roman" panose="02020603050405020304" pitchFamily="18" charset="0"/>
                <a:cs typeface="Arial" pitchFamily="34" charset="0"/>
              </a:rPr>
              <a:t>A </a:t>
            </a:r>
            <a:r>
              <a:rPr lang="pt-BR" sz="2800" b="1" u="sng" dirty="0">
                <a:solidFill>
                  <a:srgbClr val="FF0000"/>
                </a:solidFill>
                <a:latin typeface="Arial" panose="020B0604020202020204" pitchFamily="34" charset="0"/>
                <a:ea typeface="Times New Roman" panose="02020603050405020304" pitchFamily="18" charset="0"/>
                <a:cs typeface="Arial" pitchFamily="34" charset="0"/>
              </a:rPr>
              <a:t>demarcação urbanística será averbada ainda que</a:t>
            </a:r>
            <a:r>
              <a:rPr lang="pt-BR" sz="2800" b="1" u="sng" dirty="0">
                <a:latin typeface="Arial" panose="020B0604020202020204" pitchFamily="34" charset="0"/>
                <a:ea typeface="Times New Roman" panose="02020603050405020304" pitchFamily="18" charset="0"/>
                <a:cs typeface="Arial" pitchFamily="34" charset="0"/>
              </a:rPr>
              <a:t> a área abrangida pelo auto de demarcação urbanística </a:t>
            </a:r>
            <a:r>
              <a:rPr lang="pt-BR" sz="2800" b="1" u="sng" dirty="0">
                <a:solidFill>
                  <a:srgbClr val="FF0000"/>
                </a:solidFill>
                <a:latin typeface="Arial" panose="020B0604020202020204" pitchFamily="34" charset="0"/>
                <a:ea typeface="Times New Roman" panose="02020603050405020304" pitchFamily="18" charset="0"/>
                <a:cs typeface="Arial" pitchFamily="34" charset="0"/>
              </a:rPr>
              <a:t>supere a área disponível</a:t>
            </a:r>
            <a:r>
              <a:rPr lang="pt-BR" sz="2800" b="1" u="sng" dirty="0">
                <a:latin typeface="Arial" panose="020B0604020202020204" pitchFamily="34" charset="0"/>
                <a:ea typeface="Times New Roman" panose="02020603050405020304" pitchFamily="18" charset="0"/>
                <a:cs typeface="Arial" pitchFamily="34" charset="0"/>
              </a:rPr>
              <a:t> nos registros anteriores</a:t>
            </a:r>
            <a:r>
              <a:rPr lang="pt-BR" sz="2800" b="1" dirty="0">
                <a:latin typeface="Arial" panose="020B0604020202020204" pitchFamily="34" charset="0"/>
                <a:ea typeface="Times New Roman" panose="02020603050405020304" pitchFamily="18" charset="0"/>
                <a:cs typeface="Arial" pitchFamily="34" charset="0"/>
              </a:rPr>
              <a:t>. </a:t>
            </a:r>
            <a:r>
              <a:rPr lang="pt-BR" sz="2800" b="1" dirty="0">
                <a:solidFill>
                  <a:srgbClr val="FF0000"/>
                </a:solidFill>
                <a:latin typeface="Arial" panose="020B0604020202020204" pitchFamily="34" charset="0"/>
                <a:ea typeface="Times New Roman" panose="02020603050405020304" pitchFamily="18" charset="0"/>
                <a:cs typeface="Arial" pitchFamily="34" charset="0"/>
              </a:rPr>
              <a:t>(</a:t>
            </a:r>
            <a:r>
              <a:rPr lang="pt-BR" sz="2800" b="1" dirty="0" err="1">
                <a:solidFill>
                  <a:srgbClr val="FF0000"/>
                </a:solidFill>
                <a:latin typeface="Arial" panose="020B0604020202020204" pitchFamily="34" charset="0"/>
                <a:ea typeface="Times New Roman" panose="02020603050405020304" pitchFamily="18" charset="0"/>
                <a:cs typeface="Arial" pitchFamily="34" charset="0"/>
              </a:rPr>
              <a:t>Obs</a:t>
            </a:r>
            <a:r>
              <a:rPr lang="pt-BR" sz="2800" b="1" dirty="0">
                <a:solidFill>
                  <a:srgbClr val="FF0000"/>
                </a:solidFill>
                <a:latin typeface="Arial" panose="020B0604020202020204" pitchFamily="34" charset="0"/>
                <a:ea typeface="Times New Roman" panose="02020603050405020304" pitchFamily="18" charset="0"/>
                <a:cs typeface="Arial" pitchFamily="34" charset="0"/>
              </a:rPr>
              <a:t>: quebra do princípio da disponibilidade)</a:t>
            </a:r>
          </a:p>
          <a:p>
            <a:pPr indent="333375" algn="just">
              <a:spcAft>
                <a:spcPts val="0"/>
              </a:spcAft>
            </a:pPr>
            <a:endParaRPr lang="pt-BR" sz="2800" b="1" dirty="0">
              <a:latin typeface="Arial" panose="020B0604020202020204" pitchFamily="34" charset="0"/>
              <a:ea typeface="Times New Roman" panose="02020603050405020304" pitchFamily="18" charset="0"/>
              <a:cs typeface="Arial" pitchFamily="34" charset="0"/>
            </a:endParaRPr>
          </a:p>
          <a:p>
            <a:pPr indent="333375" algn="just">
              <a:spcAft>
                <a:spcPts val="0"/>
              </a:spcAft>
            </a:pPr>
            <a:endParaRPr lang="pt-BR" sz="2800" b="1" dirty="0">
              <a:latin typeface="Arial" panose="020B0604020202020204" pitchFamily="34" charset="0"/>
              <a:ea typeface="Times New Roman" panose="02020603050405020304" pitchFamily="18" charset="0"/>
              <a:cs typeface="Arial" pitchFamily="34" charset="0"/>
            </a:endParaRPr>
          </a:p>
          <a:p>
            <a:pPr indent="333375" algn="just">
              <a:spcAft>
                <a:spcPts val="0"/>
              </a:spcAft>
            </a:pPr>
            <a:r>
              <a:rPr lang="pt-BR" sz="2800" b="1" dirty="0">
                <a:latin typeface="Arial" panose="020B0604020202020204" pitchFamily="34" charset="0"/>
                <a:ea typeface="Times New Roman" panose="02020603050405020304" pitchFamily="18" charset="0"/>
                <a:cs typeface="Arial" pitchFamily="34" charset="0"/>
              </a:rPr>
              <a:t>Art. 22, §6º Não se exigirá, para a averbação da demarcação urbanística, a retificação da área não abrangida pelo auto de demarcação urbanística, ficando a apuração de remanescente sob a responsabilidade do proprietário do imóvel atingido.</a:t>
            </a:r>
          </a:p>
        </p:txBody>
      </p:sp>
    </p:spTree>
    <p:extLst>
      <p:ext uri="{BB962C8B-B14F-4D97-AF65-F5344CB8AC3E}">
        <p14:creationId xmlns:p14="http://schemas.microsoft.com/office/powerpoint/2010/main" val="19082328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2F90327A-1C14-4C97-8CCE-28EE9212E6CB}"/>
              </a:ext>
            </a:extLst>
          </p:cNvPr>
          <p:cNvSpPr/>
          <p:nvPr/>
        </p:nvSpPr>
        <p:spPr>
          <a:xfrm>
            <a:off x="92765" y="1563901"/>
            <a:ext cx="11966713" cy="4524315"/>
          </a:xfrm>
          <a:prstGeom prst="rect">
            <a:avLst/>
          </a:prstGeom>
        </p:spPr>
        <p:txBody>
          <a:bodyPr wrap="square">
            <a:spAutoFit/>
          </a:bodyPr>
          <a:lstStyle/>
          <a:p>
            <a:pPr algn="ctr">
              <a:spcAft>
                <a:spcPts val="0"/>
              </a:spcAft>
            </a:pPr>
            <a:r>
              <a:rPr lang="pt-BR" sz="3200" b="1" u="sng" dirty="0">
                <a:latin typeface="Arial" panose="020B0604020202020204" pitchFamily="34" charset="0"/>
                <a:ea typeface="Times New Roman" panose="02020603050405020304" pitchFamily="18" charset="0"/>
                <a:cs typeface="Arial" panose="020B0604020202020204" pitchFamily="34" charset="0"/>
              </a:rPr>
              <a:t>FASE 2</a:t>
            </a:r>
          </a:p>
          <a:p>
            <a:pPr algn="ctr">
              <a:spcAft>
                <a:spcPts val="0"/>
              </a:spcAft>
            </a:pPr>
            <a:r>
              <a:rPr lang="pt-BR" sz="3200" b="1" u="sng" dirty="0">
                <a:latin typeface="Arial" panose="020B0604020202020204" pitchFamily="34" charset="0"/>
                <a:ea typeface="Times New Roman" panose="02020603050405020304" pitchFamily="18" charset="0"/>
                <a:cs typeface="Arial" panose="020B0604020202020204" pitchFamily="34" charset="0"/>
              </a:rPr>
              <a:t>Certidão de Regularização Fundiária – CRF</a:t>
            </a:r>
          </a:p>
          <a:p>
            <a:pPr algn="ctr"/>
            <a:r>
              <a:rPr lang="pt-BR" sz="3200" b="1" dirty="0">
                <a:solidFill>
                  <a:srgbClr val="FF0000"/>
                </a:solidFill>
                <a:latin typeface="Arial" panose="020B0604020202020204" pitchFamily="34" charset="0"/>
                <a:ea typeface="Times New Roman" panose="02020603050405020304" pitchFamily="18" charset="0"/>
                <a:cs typeface="Arial" panose="020B0604020202020204" pitchFamily="34" charset="0"/>
              </a:rPr>
              <a:t>(etapa jurídica completa)</a:t>
            </a:r>
            <a:endParaRPr lang="pt-BR" sz="3200"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endParaRPr lang="pt-BR" sz="3200" b="1"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pt-BR" sz="3200" b="1" u="sng" dirty="0">
                <a:effectLst/>
                <a:latin typeface="Arial" panose="020B0604020202020204" pitchFamily="34" charset="0"/>
                <a:ea typeface="Times New Roman" panose="02020603050405020304" pitchFamily="18" charset="0"/>
                <a:cs typeface="Arial" panose="020B0604020202020204" pitchFamily="34" charset="0"/>
              </a:rPr>
              <a:t>FASE 2.1</a:t>
            </a:r>
          </a:p>
          <a:p>
            <a:pPr algn="ctr">
              <a:spcAft>
                <a:spcPts val="0"/>
              </a:spcAft>
            </a:pPr>
            <a:r>
              <a:rPr lang="pt-BR" sz="3200" b="1" dirty="0">
                <a:solidFill>
                  <a:srgbClr val="FF0000"/>
                </a:solidFill>
                <a:latin typeface="Arial" panose="020B0604020202020204" pitchFamily="34" charset="0"/>
                <a:ea typeface="Times New Roman" panose="02020603050405020304" pitchFamily="18" charset="0"/>
                <a:cs typeface="Arial" panose="020B0604020202020204" pitchFamily="34" charset="0"/>
              </a:rPr>
              <a:t>Registro do parcelamento (RF)</a:t>
            </a:r>
          </a:p>
          <a:p>
            <a:pPr algn="ctr">
              <a:spcAft>
                <a:spcPts val="0"/>
              </a:spcAft>
            </a:pPr>
            <a:endParaRPr lang="pt-BR" sz="32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pt-BR" sz="3200" b="1" u="sng" dirty="0">
                <a:latin typeface="Arial" panose="020B0604020202020204" pitchFamily="34" charset="0"/>
                <a:ea typeface="Times New Roman" panose="02020603050405020304" pitchFamily="18" charset="0"/>
                <a:cs typeface="Arial" panose="020B0604020202020204" pitchFamily="34" charset="0"/>
              </a:rPr>
              <a:t>FASE 2.2</a:t>
            </a:r>
          </a:p>
          <a:p>
            <a:pPr algn="ctr">
              <a:spcAft>
                <a:spcPts val="0"/>
              </a:spcAft>
            </a:pPr>
            <a:r>
              <a:rPr lang="pt-BR" sz="3200" b="1" dirty="0">
                <a:solidFill>
                  <a:srgbClr val="FF0000"/>
                </a:solidFill>
                <a:latin typeface="Arial" panose="020B0604020202020204" pitchFamily="34" charset="0"/>
                <a:ea typeface="Times New Roman" panose="02020603050405020304" pitchFamily="18" charset="0"/>
                <a:cs typeface="Arial" panose="020B0604020202020204" pitchFamily="34" charset="0"/>
              </a:rPr>
              <a:t>Registro da titulação (LF)</a:t>
            </a:r>
          </a:p>
        </p:txBody>
      </p:sp>
    </p:spTree>
    <p:extLst>
      <p:ext uri="{BB962C8B-B14F-4D97-AF65-F5344CB8AC3E}">
        <p14:creationId xmlns:p14="http://schemas.microsoft.com/office/powerpoint/2010/main" val="10955584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71B49BDD-0940-4FFC-9825-BBA434A2EEE9}"/>
              </a:ext>
            </a:extLst>
          </p:cNvPr>
          <p:cNvSpPr/>
          <p:nvPr/>
        </p:nvSpPr>
        <p:spPr>
          <a:xfrm>
            <a:off x="145773" y="-25276"/>
            <a:ext cx="11953461" cy="7232749"/>
          </a:xfrm>
          <a:prstGeom prst="rect">
            <a:avLst/>
          </a:prstGeom>
        </p:spPr>
        <p:txBody>
          <a:bodyPr wrap="square">
            <a:spAutoFit/>
          </a:bodyPr>
          <a:lstStyle/>
          <a:p>
            <a:pPr algn="ctr">
              <a:spcAft>
                <a:spcPts val="0"/>
              </a:spcAft>
            </a:pPr>
            <a:r>
              <a:rPr lang="pt-BR" sz="2800" b="1" u="sng" dirty="0">
                <a:latin typeface="Arial" panose="020B0604020202020204" pitchFamily="34" charset="0"/>
                <a:ea typeface="Times New Roman" panose="02020603050405020304" pitchFamily="18" charset="0"/>
                <a:cs typeface="Arial" panose="020B0604020202020204" pitchFamily="34" charset="0"/>
              </a:rPr>
              <a:t>FASE 2.1</a:t>
            </a:r>
          </a:p>
          <a:p>
            <a:pPr algn="ctr">
              <a:spcAft>
                <a:spcPts val="0"/>
              </a:spcAft>
            </a:pPr>
            <a:r>
              <a:rPr lang="pt-BR"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t>Registro do parcelamento (RF)</a:t>
            </a:r>
            <a:r>
              <a:rPr lang="pt-BR" sz="2800" b="1" dirty="0">
                <a:latin typeface="Arial" panose="020B0604020202020204" pitchFamily="34" charset="0"/>
                <a:ea typeface="Times New Roman" panose="02020603050405020304" pitchFamily="18" charset="0"/>
                <a:cs typeface="Arial" panose="020B0604020202020204" pitchFamily="34" charset="0"/>
              </a:rPr>
              <a:t> </a:t>
            </a:r>
          </a:p>
          <a:p>
            <a:pPr algn="just">
              <a:spcAft>
                <a:spcPts val="0"/>
              </a:spcAft>
            </a:pPr>
            <a:r>
              <a:rPr lang="pt-BR" sz="2800" b="1" dirty="0">
                <a:latin typeface="Arial" panose="020B0604020202020204" pitchFamily="34" charset="0"/>
                <a:ea typeface="Times New Roman" panose="02020603050405020304" pitchFamily="18" charset="0"/>
                <a:cs typeface="Arial" panose="020B0604020202020204" pitchFamily="34" charset="0"/>
              </a:rPr>
              <a:t>	</a:t>
            </a:r>
          </a:p>
          <a:p>
            <a:pPr algn="just">
              <a:spcAft>
                <a:spcPts val="0"/>
              </a:spcAft>
            </a:pPr>
            <a:endParaRPr lang="pt-BR" sz="2000" b="1" dirty="0">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	Art. 35. </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O projeto de regularização fundiária conterá</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r>
              <a:rPr lang="pt-BR" sz="2000" b="1" dirty="0">
                <a:latin typeface="Arial" panose="020B0604020202020204" pitchFamily="34" charset="0"/>
                <a:ea typeface="Times New Roman" panose="02020603050405020304" pitchFamily="18" charset="0"/>
                <a:cs typeface="Arial" panose="020B0604020202020204" pitchFamily="34" charset="0"/>
              </a:rPr>
              <a:t> no mínimo:</a:t>
            </a:r>
          </a:p>
          <a:p>
            <a:pPr algn="just">
              <a:spcAft>
                <a:spcPts val="0"/>
              </a:spcAft>
            </a:pPr>
            <a:endParaRPr lang="pt-BR" sz="2000" b="1" dirty="0">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I – </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levantamento planialtimétrico e cadastral, com georreferenciamento</a:t>
            </a:r>
            <a:r>
              <a:rPr lang="pt-BR" sz="2000" b="1" dirty="0">
                <a:latin typeface="Arial" panose="020B0604020202020204" pitchFamily="34" charset="0"/>
                <a:ea typeface="Times New Roman" panose="02020603050405020304" pitchFamily="18" charset="0"/>
                <a:cs typeface="Arial" panose="020B0604020202020204" pitchFamily="34" charset="0"/>
              </a:rPr>
              <a:t> ... (ART);</a:t>
            </a:r>
          </a:p>
          <a:p>
            <a:pPr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II – </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planta</a:t>
            </a:r>
            <a:r>
              <a:rPr lang="pt-BR" sz="2000" b="1" dirty="0">
                <a:latin typeface="Arial" panose="020B0604020202020204" pitchFamily="34" charset="0"/>
                <a:ea typeface="Times New Roman" panose="02020603050405020304" pitchFamily="18" charset="0"/>
                <a:cs typeface="Arial" panose="020B0604020202020204" pitchFamily="34" charset="0"/>
              </a:rPr>
              <a:t> do perímetro do núcleo urbano informal...;</a:t>
            </a:r>
          </a:p>
          <a:p>
            <a:pPr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III – estudo preliminar das </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desconformidades e da situação jurídica, urbanística e ambiental;</a:t>
            </a:r>
          </a:p>
          <a:p>
            <a:pPr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IV – </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projeto urbanístico;</a:t>
            </a:r>
          </a:p>
          <a:p>
            <a:pPr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V – </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memoriais descritivos;</a:t>
            </a:r>
          </a:p>
          <a:p>
            <a:pPr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VI – </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proposta de soluções para questões ambientais, urbanísticas e de reassentamento</a:t>
            </a:r>
            <a:r>
              <a:rPr lang="pt-BR" sz="2000" b="1" dirty="0">
                <a:latin typeface="Arial" panose="020B0604020202020204" pitchFamily="34" charset="0"/>
                <a:ea typeface="Times New Roman" panose="02020603050405020304" pitchFamily="18" charset="0"/>
                <a:cs typeface="Arial" panose="020B0604020202020204" pitchFamily="34" charset="0"/>
              </a:rPr>
              <a:t> dos ocupantes, quando for o caso;</a:t>
            </a:r>
          </a:p>
          <a:p>
            <a:pPr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VII – </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estudo técnico para situação de risco,</a:t>
            </a:r>
            <a:r>
              <a:rPr lang="pt-BR" sz="2000" b="1" dirty="0">
                <a:latin typeface="Arial" panose="020B0604020202020204" pitchFamily="34" charset="0"/>
                <a:ea typeface="Times New Roman" panose="02020603050405020304" pitchFamily="18" charset="0"/>
                <a:cs typeface="Arial" panose="020B0604020202020204" pitchFamily="34" charset="0"/>
              </a:rPr>
              <a:t> quando for o caso;</a:t>
            </a:r>
          </a:p>
          <a:p>
            <a:pPr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VIII – </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estudo técnico ambiental</a:t>
            </a:r>
            <a:r>
              <a:rPr lang="pt-BR" sz="2000" b="1" dirty="0">
                <a:latin typeface="Arial" panose="020B0604020202020204" pitchFamily="34" charset="0"/>
                <a:ea typeface="Times New Roman" panose="02020603050405020304" pitchFamily="18" charset="0"/>
                <a:cs typeface="Arial" panose="020B0604020202020204" pitchFamily="34" charset="0"/>
              </a:rPr>
              <a:t>, para os fins previstos nesta Lei, quando for o caso;</a:t>
            </a:r>
          </a:p>
          <a:p>
            <a:pPr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IX – </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cronograma físico de serviços</a:t>
            </a:r>
            <a:r>
              <a:rPr lang="pt-BR" sz="2000" b="1" dirty="0">
                <a:latin typeface="Arial" panose="020B0604020202020204" pitchFamily="34" charset="0"/>
                <a:ea typeface="Times New Roman" panose="02020603050405020304" pitchFamily="18" charset="0"/>
                <a:cs typeface="Arial" panose="020B0604020202020204" pitchFamily="34" charset="0"/>
              </a:rPr>
              <a:t> e implantação de obras de infraestrutura essencial, compensações urbanísticas, ambientais e outras, quando houver, definidas por ocasião da aprovação do projeto de regularização fundiária; e</a:t>
            </a:r>
          </a:p>
          <a:p>
            <a:pPr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X – </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termo de compromisso</a:t>
            </a:r>
            <a:r>
              <a:rPr lang="pt-BR" sz="2000" b="1" dirty="0">
                <a:latin typeface="Arial" panose="020B0604020202020204" pitchFamily="34" charset="0"/>
                <a:ea typeface="Times New Roman" panose="02020603050405020304" pitchFamily="18" charset="0"/>
                <a:cs typeface="Arial" panose="020B0604020202020204" pitchFamily="34" charset="0"/>
              </a:rPr>
              <a:t> a ser assinado pelos responsáveis, públicos ou privados, pelo cumprimento do cronograma físico definido no inciso IX deste artigo.</a:t>
            </a:r>
          </a:p>
          <a:p>
            <a:pPr indent="333375" algn="just">
              <a:spcAft>
                <a:spcPts val="0"/>
              </a:spcAft>
            </a:pPr>
            <a:endParaRPr lang="pt-BR" sz="2000" b="1" dirty="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13011450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68C21C06-5EB9-4C28-B29C-E31293580143}"/>
              </a:ext>
            </a:extLst>
          </p:cNvPr>
          <p:cNvSpPr/>
          <p:nvPr/>
        </p:nvSpPr>
        <p:spPr>
          <a:xfrm>
            <a:off x="132523" y="569843"/>
            <a:ext cx="11754678" cy="5909310"/>
          </a:xfrm>
          <a:prstGeom prst="rect">
            <a:avLst/>
          </a:prstGeom>
        </p:spPr>
        <p:txBody>
          <a:bodyPr wrap="square">
            <a:spAutoFit/>
          </a:bodyPr>
          <a:lstStyle/>
          <a:p>
            <a:pPr algn="ctr">
              <a:spcAft>
                <a:spcPts val="0"/>
              </a:spcAft>
            </a:pPr>
            <a:endParaRPr lang="pt-BR" b="1" u="sng" dirty="0">
              <a:solidFill>
                <a:srgbClr val="000000"/>
              </a:solidFill>
              <a:latin typeface="Arial" panose="020B0604020202020204" pitchFamily="34" charset="0"/>
              <a:ea typeface="Times New Roman" panose="02020603050405020304" pitchFamily="18" charset="0"/>
            </a:endParaRPr>
          </a:p>
          <a:p>
            <a:pPr algn="ctr">
              <a:spcAft>
                <a:spcPts val="0"/>
              </a:spcAft>
            </a:pPr>
            <a:r>
              <a:rPr lang="pt-BR" sz="2400" b="1" u="sng" dirty="0">
                <a:solidFill>
                  <a:srgbClr val="000000"/>
                </a:solidFill>
                <a:latin typeface="Arial" panose="020B0604020202020204" pitchFamily="34" charset="0"/>
                <a:ea typeface="Times New Roman" panose="02020603050405020304" pitchFamily="18" charset="0"/>
                <a:cs typeface="Arial" panose="020B0604020202020204" pitchFamily="34" charset="0"/>
              </a:rPr>
              <a:t>REGULARIZAÇÃO FUNDIÁRIA URBANA - Lei 13.465/17</a:t>
            </a:r>
            <a:endParaRPr lang="pt-BR" sz="24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r>
              <a:rPr lang="pt-BR" sz="24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Inconstitucional?)</a:t>
            </a:r>
            <a:r>
              <a:rPr lang="pt-BR" sz="2400" b="1"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p>
          <a:p>
            <a:pPr algn="ctr">
              <a:spcAft>
                <a:spcPts val="0"/>
              </a:spcAft>
            </a:pPr>
            <a:endParaRPr lang="pt-BR" sz="24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pt-BR" sz="2400" b="1" dirty="0">
                <a:solidFill>
                  <a:srgbClr val="000000"/>
                </a:solidFill>
                <a:latin typeface="Arial" panose="020B0604020202020204" pitchFamily="34" charset="0"/>
                <a:ea typeface="Times New Roman" panose="02020603050405020304" pitchFamily="18" charset="0"/>
                <a:cs typeface="Arial" panose="020B0604020202020204" pitchFamily="34" charset="0"/>
              </a:rPr>
              <a:t>Núcleos urbanos informais consolidados (</a:t>
            </a: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22/12/2016</a:t>
            </a:r>
            <a:r>
              <a:rPr lang="pt-BR" sz="2400" b="1" dirty="0">
                <a:solidFill>
                  <a:srgbClr val="000000"/>
                </a:solidFill>
                <a:latin typeface="Arial" panose="020B0604020202020204" pitchFamily="34" charset="0"/>
                <a:ea typeface="Times New Roman" panose="02020603050405020304" pitchFamily="18" charset="0"/>
                <a:cs typeface="Arial" panose="020B0604020202020204" pitchFamily="34" charset="0"/>
              </a:rPr>
              <a:t> – Art. 9º, §2º)</a:t>
            </a:r>
            <a:endParaRPr lang="pt-BR" sz="24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(tempo mínimo de posse: requisito dispensado)</a:t>
            </a:r>
          </a:p>
          <a:p>
            <a:pPr algn="ctr">
              <a:spcAft>
                <a:spcPts val="0"/>
              </a:spcAft>
            </a:pP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Fatos irreversíveis</a:t>
            </a:r>
          </a:p>
          <a:p>
            <a:pPr algn="ctr">
              <a:spcAft>
                <a:spcPts val="0"/>
              </a:spcAft>
            </a:pP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(documentos comprobatórios da posse?)</a:t>
            </a:r>
          </a:p>
          <a:p>
            <a:pPr algn="ctr">
              <a:spcAft>
                <a:spcPts val="0"/>
              </a:spcAft>
            </a:pP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(consulta de usucapião?)</a:t>
            </a:r>
          </a:p>
          <a:p>
            <a:pPr algn="ctr">
              <a:spcAft>
                <a:spcPts val="0"/>
              </a:spcAft>
            </a:pPr>
            <a:endParaRPr lang="pt-BR" sz="24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endParaRPr lang="pt-BR" sz="24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Fase urbanística / parcelamento (ADU e RF)</a:t>
            </a:r>
            <a:endParaRPr lang="pt-BR"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Fase da legitimação / titulação (LF)</a:t>
            </a:r>
            <a:endParaRPr lang="pt-BR"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pt-BR" sz="2400" b="1" dirty="0">
                <a:latin typeface="Arial" panose="020B0604020202020204" pitchFamily="34" charset="0"/>
                <a:ea typeface="Times New Roman" panose="02020603050405020304" pitchFamily="18" charset="0"/>
                <a:cs typeface="Arial" panose="020B0604020202020204" pitchFamily="34" charset="0"/>
              </a:rPr>
              <a:t> </a:t>
            </a:r>
            <a:endParaRPr lang="pt-BR" sz="2400" dirty="0">
              <a:effectLst/>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endPar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endParaRPr lang="pt-BR" sz="24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258619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3E41D071-E75A-4FCB-AC15-8C2A1B2983FA}"/>
              </a:ext>
            </a:extLst>
          </p:cNvPr>
          <p:cNvSpPr/>
          <p:nvPr/>
        </p:nvSpPr>
        <p:spPr>
          <a:xfrm>
            <a:off x="198783" y="173434"/>
            <a:ext cx="11834191" cy="7109639"/>
          </a:xfrm>
          <a:prstGeom prst="rect">
            <a:avLst/>
          </a:prstGeom>
        </p:spPr>
        <p:txBody>
          <a:bodyPr wrap="square">
            <a:spAutoFit/>
          </a:bodyPr>
          <a:lstStyle/>
          <a:p>
            <a:pPr algn="ctr">
              <a:spcAft>
                <a:spcPts val="0"/>
              </a:spcAft>
            </a:pPr>
            <a:r>
              <a:rPr lang="pt-BR" sz="2800" b="1" u="sng" dirty="0">
                <a:latin typeface="Arial" panose="020B0604020202020204" pitchFamily="34" charset="0"/>
                <a:ea typeface="Times New Roman" panose="02020603050405020304" pitchFamily="18" charset="0"/>
                <a:cs typeface="Arial" panose="020B0604020202020204" pitchFamily="34" charset="0"/>
              </a:rPr>
              <a:t>FASE 2.1</a:t>
            </a:r>
          </a:p>
          <a:p>
            <a:pPr algn="ctr">
              <a:spcAft>
                <a:spcPts val="0"/>
              </a:spcAft>
            </a:pPr>
            <a:r>
              <a:rPr lang="pt-BR" sz="2800" b="1" dirty="0">
                <a:solidFill>
                  <a:srgbClr val="FF0000"/>
                </a:solidFill>
                <a:latin typeface="Arial" panose="020B0604020202020204" pitchFamily="34" charset="0"/>
                <a:ea typeface="Times New Roman" panose="02020603050405020304" pitchFamily="18" charset="0"/>
                <a:cs typeface="Arial" panose="020B0604020202020204" pitchFamily="34" charset="0"/>
              </a:rPr>
              <a:t>Registro do parcelamento (RF)</a:t>
            </a:r>
          </a:p>
          <a:p>
            <a:pPr indent="333375" algn="just">
              <a:spcAft>
                <a:spcPts val="0"/>
              </a:spcAft>
            </a:pPr>
            <a:endPar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Art. 36. </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O projeto urbanístico de regularização fundiária deverá conter</a:t>
            </a:r>
            <a:r>
              <a:rPr lang="pt-BR" sz="2000" b="1" dirty="0">
                <a:latin typeface="Arial" panose="020B0604020202020204" pitchFamily="34" charset="0"/>
                <a:ea typeface="Times New Roman" panose="02020603050405020304" pitchFamily="18" charset="0"/>
                <a:cs typeface="Arial" panose="020B0604020202020204" pitchFamily="34" charset="0"/>
              </a:rPr>
              <a:t>, no mínimo, </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indicação:</a:t>
            </a:r>
          </a:p>
          <a:p>
            <a:pPr indent="333375" algn="just">
              <a:spcAft>
                <a:spcPts val="0"/>
              </a:spcAft>
            </a:pPr>
            <a:endParaRPr lang="pt-BR" sz="2000" b="1" dirty="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I – </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das áreas ocupadas, do sistema viário e das unidades imobiliárias,</a:t>
            </a:r>
            <a:r>
              <a:rPr lang="pt-BR" sz="2000" b="1" dirty="0">
                <a:latin typeface="Arial" panose="020B0604020202020204" pitchFamily="34" charset="0"/>
                <a:ea typeface="Times New Roman" panose="02020603050405020304" pitchFamily="18" charset="0"/>
                <a:cs typeface="Arial" panose="020B0604020202020204" pitchFamily="34" charset="0"/>
              </a:rPr>
              <a:t> existentes ou projetadas;</a:t>
            </a:r>
          </a:p>
          <a:p>
            <a:pPr indent="333375"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II – das unidades imobiliárias a serem regularizadas, suas características, área, confrontações, localização, nome do logradouro e número de sua designação cadastral, se houver;</a:t>
            </a:r>
          </a:p>
          <a:p>
            <a:pPr indent="333375"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III – quando for o caso, das quadras e suas subdivisões em lotes (unidades existentes ou projetadas) ou as frações ideais vinculadas à unidade regularizada;</a:t>
            </a:r>
          </a:p>
          <a:p>
            <a:pPr indent="333375" algn="just">
              <a:spcAft>
                <a:spcPts val="0"/>
              </a:spcAft>
            </a:pPr>
            <a:r>
              <a:rPr lang="pt-BR" sz="2000" b="1" u="sng" dirty="0">
                <a:latin typeface="Arial" panose="020B0604020202020204" pitchFamily="34" charset="0"/>
                <a:ea typeface="Times New Roman" panose="02020603050405020304" pitchFamily="18" charset="0"/>
                <a:cs typeface="Arial" panose="020B0604020202020204" pitchFamily="34" charset="0"/>
              </a:rPr>
              <a:t>IV – dos logradouros, espaços livres, áreas destinadas a edifícios públicos e outros equipamentos urbanos, </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quando houver;</a:t>
            </a:r>
            <a:endPar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V – de </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eventuais áreas já usucapidas; (</a:t>
            </a:r>
            <a:r>
              <a:rPr lang="pt-BR" sz="2000" b="1" dirty="0" err="1">
                <a:solidFill>
                  <a:srgbClr val="FF0000"/>
                </a:solidFill>
                <a:latin typeface="Arial" panose="020B0604020202020204" pitchFamily="34" charset="0"/>
                <a:ea typeface="Times New Roman" panose="02020603050405020304" pitchFamily="18" charset="0"/>
                <a:cs typeface="Arial" panose="020B0604020202020204" pitchFamily="34" charset="0"/>
              </a:rPr>
              <a:t>Obs</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 para que fique resolvida a questão urbanística – ficará matrícula pronta para receber registro da usucapião)</a:t>
            </a:r>
          </a:p>
          <a:p>
            <a:pPr indent="333375" algn="just">
              <a:spcAft>
                <a:spcPts val="0"/>
              </a:spcAft>
            </a:pPr>
            <a:r>
              <a:rPr lang="pt-BR" sz="2000" b="1" u="sng" dirty="0">
                <a:latin typeface="Arial" panose="020B0604020202020204" pitchFamily="34" charset="0"/>
                <a:ea typeface="Times New Roman" panose="02020603050405020304" pitchFamily="18" charset="0"/>
                <a:cs typeface="Arial" panose="020B0604020202020204" pitchFamily="34" charset="0"/>
              </a:rPr>
              <a:t>VI – das medidas de adequação para correção das desconformidades, </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quando necessárias;</a:t>
            </a:r>
            <a:endPar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000" b="1" u="sng" dirty="0">
                <a:latin typeface="Arial" panose="020B0604020202020204" pitchFamily="34" charset="0"/>
                <a:ea typeface="Times New Roman" panose="02020603050405020304" pitchFamily="18" charset="0"/>
                <a:cs typeface="Arial" panose="020B0604020202020204" pitchFamily="34" charset="0"/>
              </a:rPr>
              <a:t>VII – das medidas de adequação da mobilidade, acessibilidade, infraestrutura e relocação de edificações, </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quando necessárias;</a:t>
            </a:r>
            <a:endPar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000" b="1" u="sng" dirty="0">
                <a:latin typeface="Arial" panose="020B0604020202020204" pitchFamily="34" charset="0"/>
                <a:ea typeface="Times New Roman" panose="02020603050405020304" pitchFamily="18" charset="0"/>
                <a:cs typeface="Arial" panose="020B0604020202020204" pitchFamily="34" charset="0"/>
              </a:rPr>
              <a:t>VIII – das obras de infraestrutura essencial, </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quando necessárias;</a:t>
            </a:r>
            <a:endPar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 </a:t>
            </a:r>
          </a:p>
          <a:p>
            <a:pPr indent="333375" algn="just">
              <a:spcAft>
                <a:spcPts val="0"/>
              </a:spcAft>
            </a:pPr>
            <a:endParaRPr lang="pt-BR" sz="2000" b="1"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783025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1AA1FE9C-AB13-4DA6-A8E7-B07A64DEF43B}"/>
              </a:ext>
            </a:extLst>
          </p:cNvPr>
          <p:cNvSpPr/>
          <p:nvPr/>
        </p:nvSpPr>
        <p:spPr>
          <a:xfrm>
            <a:off x="92765" y="-17564"/>
            <a:ext cx="11940209" cy="6617196"/>
          </a:xfrm>
          <a:prstGeom prst="rect">
            <a:avLst/>
          </a:prstGeom>
        </p:spPr>
        <p:txBody>
          <a:bodyPr wrap="square">
            <a:spAutoFit/>
          </a:bodyPr>
          <a:lstStyle/>
          <a:p>
            <a:pPr algn="ctr">
              <a:spcAft>
                <a:spcPts val="0"/>
              </a:spcAft>
            </a:pPr>
            <a:r>
              <a:rPr lang="pt-BR" sz="24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FASE 2.2 - Registro da titulação (LF)</a:t>
            </a:r>
          </a:p>
          <a:p>
            <a:pPr algn="just"/>
            <a:r>
              <a:rPr lang="pt-BR" sz="2000" b="1" dirty="0">
                <a:latin typeface="Arial" panose="020B0604020202020204" pitchFamily="34" charset="0"/>
                <a:ea typeface="Times New Roman" panose="02020603050405020304" pitchFamily="18" charset="0"/>
                <a:cs typeface="Arial" panose="020B0604020202020204" pitchFamily="34" charset="0"/>
              </a:rPr>
              <a:t>Art. 23. </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A legitimação fundiária constitui forma originária de aquisição do direito real de propriedade conferido por ato do poder público, exclusivamente no âmbito da </a:t>
            </a:r>
            <a:r>
              <a:rPr lang="pt-BR" sz="2000" b="1" u="sng" dirty="0" err="1">
                <a:solidFill>
                  <a:srgbClr val="FF0000"/>
                </a:solidFill>
                <a:latin typeface="Arial" panose="020B0604020202020204" pitchFamily="34" charset="0"/>
                <a:ea typeface="Times New Roman" panose="02020603050405020304" pitchFamily="18" charset="0"/>
                <a:cs typeface="Arial" panose="020B0604020202020204" pitchFamily="34" charset="0"/>
              </a:rPr>
              <a:t>Reurb</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r>
              <a:rPr lang="pt-BR" sz="2000" b="1" dirty="0">
                <a:latin typeface="Arial" panose="020B0604020202020204" pitchFamily="34" charset="0"/>
                <a:ea typeface="Times New Roman" panose="02020603050405020304" pitchFamily="18" charset="0"/>
                <a:cs typeface="Arial" panose="020B0604020202020204" pitchFamily="34" charset="0"/>
              </a:rPr>
              <a:t> àquele que detiver em área pública ou possuir em área privada, como sua, unidade imobiliária com destinação urbana, integrante de núcleo urbano informal consolidado existente em 22 de dezembro de 2016</a:t>
            </a:r>
            <a:r>
              <a:rPr lang="pt-BR" sz="2000" b="1" dirty="0" smtClean="0">
                <a:latin typeface="Arial" panose="020B0604020202020204" pitchFamily="34" charset="0"/>
                <a:ea typeface="Times New Roman" panose="02020603050405020304" pitchFamily="18" charset="0"/>
                <a:cs typeface="Arial" panose="020B0604020202020204" pitchFamily="34" charset="0"/>
              </a:rPr>
              <a:t>.</a:t>
            </a:r>
            <a:endPar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algn="just"/>
            <a:endPar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algn="ctr"/>
            <a:r>
              <a:rPr lang="pt-BR" sz="2000" b="1" dirty="0">
                <a:latin typeface="Arial" panose="020B0604020202020204" pitchFamily="34" charset="0"/>
                <a:ea typeface="Times New Roman" panose="02020603050405020304" pitchFamily="18" charset="0"/>
                <a:cs typeface="Arial" panose="020B0604020202020204" pitchFamily="34" charset="0"/>
              </a:rPr>
              <a:t>Art. 23, § 5º </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CRF dispensa título individualizado e cópias da documentação pessoal)</a:t>
            </a:r>
            <a:r>
              <a:rPr lang="pt-BR" sz="2000" b="1" u="sng" dirty="0">
                <a:latin typeface="Arial" panose="020B0604020202020204" pitchFamily="34" charset="0"/>
                <a:ea typeface="Times New Roman" panose="02020603050405020304" pitchFamily="18" charset="0"/>
                <a:cs typeface="Arial" panose="020B0604020202020204" pitchFamily="34" charset="0"/>
              </a:rPr>
              <a:t> </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(autenticação?) (certidão comprobatória do estado civil?)</a:t>
            </a:r>
            <a:endPar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algn="just"/>
            <a:endParaRPr lang="pt-BR" sz="2000" b="1" dirty="0">
              <a:latin typeface="Arial" panose="020B0604020202020204" pitchFamily="34" charset="0"/>
              <a:ea typeface="Times New Roman" panose="02020603050405020304" pitchFamily="18" charset="0"/>
              <a:cs typeface="Arial" panose="020B0604020202020204" pitchFamily="34" charset="0"/>
            </a:endParaRPr>
          </a:p>
          <a:p>
            <a:pPr algn="just"/>
            <a:r>
              <a:rPr lang="pt-BR" sz="2000" b="1" dirty="0">
                <a:latin typeface="Arial" panose="020B0604020202020204" pitchFamily="34" charset="0"/>
                <a:ea typeface="Times New Roman" panose="02020603050405020304" pitchFamily="18" charset="0"/>
                <a:cs typeface="Arial" panose="020B0604020202020204" pitchFamily="34" charset="0"/>
              </a:rPr>
              <a:t>Art. 41. </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A Certidão de Regularização Fundiária (CRF)</a:t>
            </a:r>
            <a:r>
              <a:rPr lang="pt-BR" sz="2000" b="1" dirty="0">
                <a:latin typeface="Arial" panose="020B0604020202020204" pitchFamily="34" charset="0"/>
                <a:ea typeface="Times New Roman" panose="02020603050405020304" pitchFamily="18" charset="0"/>
                <a:cs typeface="Arial" panose="020B0604020202020204" pitchFamily="34" charset="0"/>
              </a:rPr>
              <a:t> é o ato administrativo de aprovação da regularização que deverá acompanhar o projeto aprovado e </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deverá conter, no mínimo</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p>
          <a:p>
            <a:pPr indent="333375"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I – o nome do núcleo urbano regularizado;</a:t>
            </a:r>
          </a:p>
          <a:p>
            <a:pPr indent="333375"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II – a localização;</a:t>
            </a:r>
          </a:p>
          <a:p>
            <a:pPr indent="333375"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III – a modalidade da regularização; </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(integral, parcial ou por unidade – Art. 5º, §7º D9.310/18)</a:t>
            </a:r>
          </a:p>
          <a:p>
            <a:pPr indent="333375"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IV – as responsabilidades das obras e serviços constantes do cronograma;</a:t>
            </a:r>
          </a:p>
          <a:p>
            <a:pPr indent="333375"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V – a indicação numérica de cada unidade regularizada, quando houver;</a:t>
            </a:r>
          </a:p>
          <a:p>
            <a:pPr indent="333375"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VI – </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a listagem com nomes dos ocupantes que houverem adquirido a respectiva unidade, </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por título de legitimação fundiária ou mediante ato único de </a:t>
            </a:r>
            <a:r>
              <a:rPr lang="pt-BR" sz="2000" b="1" u="sng"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registro</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pt-BR" sz="20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(RF + LF concomitantes x R único da RF e LF, já gerando matrícula nova em nome do beneficiado – não recomendável</a:t>
            </a:r>
            <a:r>
              <a:rPr lang="pt-BR" sz="20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 (ato único é procedimental, não registral)</a:t>
            </a:r>
            <a:endPar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1609375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1AA1FE9C-AB13-4DA6-A8E7-B07A64DEF43B}"/>
              </a:ext>
            </a:extLst>
          </p:cNvPr>
          <p:cNvSpPr/>
          <p:nvPr/>
        </p:nvSpPr>
        <p:spPr>
          <a:xfrm>
            <a:off x="92765" y="124105"/>
            <a:ext cx="11940209" cy="6124754"/>
          </a:xfrm>
          <a:prstGeom prst="rect">
            <a:avLst/>
          </a:prstGeom>
        </p:spPr>
        <p:txBody>
          <a:bodyPr wrap="square">
            <a:spAutoFit/>
          </a:bodyPr>
          <a:lstStyle/>
          <a:p>
            <a:pPr algn="ctr">
              <a:spcAft>
                <a:spcPts val="0"/>
              </a:spcAft>
            </a:pPr>
            <a:r>
              <a:rPr lang="pt-BR" sz="2400" b="1" u="sng" dirty="0">
                <a:latin typeface="Arial" panose="020B0604020202020204" pitchFamily="34" charset="0"/>
                <a:ea typeface="Times New Roman" panose="02020603050405020304" pitchFamily="18" charset="0"/>
                <a:cs typeface="Arial" panose="020B0604020202020204" pitchFamily="34" charset="0"/>
              </a:rPr>
              <a:t>FASE 2.2 - Registro da titulação (LF)</a:t>
            </a:r>
          </a:p>
          <a:p>
            <a:pPr indent="333375" algn="just">
              <a:spcAft>
                <a:spcPts val="0"/>
              </a:spcAft>
            </a:pPr>
            <a:endParaRPr lang="pt-BR" sz="2000" b="1" dirty="0">
              <a:latin typeface="Arial" panose="020B0604020202020204" pitchFamily="34" charset="0"/>
              <a:ea typeface="Times New Roman" panose="02020603050405020304" pitchFamily="18" charset="0"/>
            </a:endParaRPr>
          </a:p>
          <a:p>
            <a:pPr indent="333375" algn="just">
              <a:spcAft>
                <a:spcPts val="0"/>
              </a:spcAft>
            </a:pPr>
            <a:endParaRPr lang="pt-BR" sz="2000" b="1" dirty="0">
              <a:latin typeface="Arial" panose="020B0604020202020204" pitchFamily="34" charset="0"/>
              <a:ea typeface="Times New Roman" panose="02020603050405020304" pitchFamily="18" charset="0"/>
            </a:endParaRPr>
          </a:p>
          <a:p>
            <a:pPr indent="333375" algn="just">
              <a:spcAft>
                <a:spcPts val="0"/>
              </a:spcAft>
            </a:pPr>
            <a:endParaRPr lang="pt-BR" sz="2000" b="1" dirty="0">
              <a:latin typeface="Arial" panose="020B0604020202020204" pitchFamily="34" charset="0"/>
              <a:ea typeface="Times New Roman" panose="02020603050405020304" pitchFamily="18" charset="0"/>
            </a:endParaRPr>
          </a:p>
          <a:p>
            <a:pPr indent="333375" algn="just">
              <a:spcAft>
                <a:spcPts val="0"/>
              </a:spcAft>
            </a:pPr>
            <a:endParaRPr lang="pt-BR" sz="2000" b="1" dirty="0">
              <a:latin typeface="Arial" panose="020B0604020202020204" pitchFamily="34" charset="0"/>
              <a:ea typeface="Times New Roman" panose="02020603050405020304" pitchFamily="18" charset="0"/>
            </a:endParaRPr>
          </a:p>
          <a:p>
            <a:pPr indent="333375" algn="just">
              <a:spcAft>
                <a:spcPts val="0"/>
              </a:spcAft>
            </a:pPr>
            <a:r>
              <a:rPr lang="pt-BR" sz="2400" b="1" dirty="0">
                <a:latin typeface="Arial" panose="020B0604020202020204" pitchFamily="34" charset="0"/>
                <a:ea typeface="Times New Roman" panose="02020603050405020304" pitchFamily="18" charset="0"/>
              </a:rPr>
              <a:t>Art. 52. </a:t>
            </a:r>
            <a:r>
              <a:rPr lang="pt-BR" sz="2400" b="1" u="sng" dirty="0">
                <a:solidFill>
                  <a:srgbClr val="FF0000"/>
                </a:solidFill>
                <a:latin typeface="Arial" panose="020B0604020202020204" pitchFamily="34" charset="0"/>
                <a:ea typeface="Times New Roman" panose="02020603050405020304" pitchFamily="18" charset="0"/>
              </a:rPr>
              <a:t>Registrada a CRF, será aberta matrícula para cada uma das unidades imobiliárias</a:t>
            </a:r>
            <a:r>
              <a:rPr lang="pt-BR" sz="2400" b="1" dirty="0">
                <a:latin typeface="Arial" panose="020B0604020202020204" pitchFamily="34" charset="0"/>
                <a:ea typeface="Times New Roman" panose="02020603050405020304" pitchFamily="18" charset="0"/>
              </a:rPr>
              <a:t> regularizadas.</a:t>
            </a:r>
            <a:endParaRPr lang="pt-BR" sz="2400" dirty="0">
              <a:latin typeface="Times New Roman" panose="02020603050405020304" pitchFamily="18" charset="0"/>
              <a:ea typeface="Times New Roman" panose="02020603050405020304" pitchFamily="18" charset="0"/>
            </a:endParaRPr>
          </a:p>
          <a:p>
            <a:pPr indent="333375" algn="just">
              <a:spcAft>
                <a:spcPts val="0"/>
              </a:spcAft>
            </a:pPr>
            <a:endParaRPr lang="pt-BR" sz="2400" b="1" dirty="0">
              <a:latin typeface="Arial" panose="020B0604020202020204" pitchFamily="34" charset="0"/>
              <a:ea typeface="Times New Roman" panose="02020603050405020304" pitchFamily="18" charset="0"/>
            </a:endParaRPr>
          </a:p>
          <a:p>
            <a:pPr indent="333375" algn="just">
              <a:spcAft>
                <a:spcPts val="0"/>
              </a:spcAft>
            </a:pPr>
            <a:r>
              <a:rPr lang="pt-BR" sz="2400" b="1" dirty="0">
                <a:latin typeface="Arial" panose="020B0604020202020204" pitchFamily="34" charset="0"/>
                <a:ea typeface="Times New Roman" panose="02020603050405020304" pitchFamily="18" charset="0"/>
              </a:rPr>
              <a:t>Parágrafo único. </a:t>
            </a:r>
            <a:r>
              <a:rPr lang="pt-BR" sz="2400" b="1" u="sng" dirty="0">
                <a:solidFill>
                  <a:srgbClr val="FF0000"/>
                </a:solidFill>
                <a:latin typeface="Arial" panose="020B0604020202020204" pitchFamily="34" charset="0"/>
                <a:ea typeface="Times New Roman" panose="02020603050405020304" pitchFamily="18" charset="0"/>
              </a:rPr>
              <a:t>Para os atuais ocupantes das unidades imobiliárias</a:t>
            </a:r>
            <a:r>
              <a:rPr lang="pt-BR" sz="2400" b="1" dirty="0">
                <a:latin typeface="Arial" panose="020B0604020202020204" pitchFamily="34" charset="0"/>
                <a:ea typeface="Times New Roman" panose="02020603050405020304" pitchFamily="18" charset="0"/>
              </a:rPr>
              <a:t> objeto da </a:t>
            </a:r>
            <a:r>
              <a:rPr lang="pt-BR" sz="2400" b="1" dirty="0" err="1">
                <a:latin typeface="Arial" panose="020B0604020202020204" pitchFamily="34" charset="0"/>
                <a:ea typeface="Times New Roman" panose="02020603050405020304" pitchFamily="18" charset="0"/>
              </a:rPr>
              <a:t>Reurb</a:t>
            </a:r>
            <a:r>
              <a:rPr lang="pt-BR" sz="2400" b="1" dirty="0">
                <a:latin typeface="Arial" panose="020B0604020202020204" pitchFamily="34" charset="0"/>
                <a:ea typeface="Times New Roman" panose="02020603050405020304" pitchFamily="18" charset="0"/>
              </a:rPr>
              <a:t>, </a:t>
            </a:r>
            <a:r>
              <a:rPr lang="pt-BR" sz="2400" b="1" u="sng" dirty="0">
                <a:solidFill>
                  <a:srgbClr val="FF0000"/>
                </a:solidFill>
                <a:latin typeface="Arial" panose="020B0604020202020204" pitchFamily="34" charset="0"/>
                <a:ea typeface="Times New Roman" panose="02020603050405020304" pitchFamily="18" charset="0"/>
              </a:rPr>
              <a:t>os compromissos de compra e venda, as cessões e as promessas de cessão valerão como título hábil para a aquisição da propriedade, quando acompanhados da prova de quitação das obrigações do adquirente, e serão registrados nas matrículas</a:t>
            </a:r>
            <a:r>
              <a:rPr lang="pt-BR" sz="2400" b="1" dirty="0">
                <a:latin typeface="Arial" panose="020B0604020202020204" pitchFamily="34" charset="0"/>
                <a:ea typeface="Times New Roman" panose="02020603050405020304" pitchFamily="18" charset="0"/>
              </a:rPr>
              <a:t> das unidades imobiliárias correspondentes, resultantes da regularização fundiária. </a:t>
            </a:r>
            <a:r>
              <a:rPr lang="pt-BR" sz="2400" b="1" dirty="0">
                <a:solidFill>
                  <a:srgbClr val="FF0000"/>
                </a:solidFill>
                <a:latin typeface="Arial" panose="020B0604020202020204" pitchFamily="34" charset="0"/>
                <a:ea typeface="Times New Roman" panose="02020603050405020304" pitchFamily="18" charset="0"/>
              </a:rPr>
              <a:t>(</a:t>
            </a:r>
            <a:r>
              <a:rPr lang="pt-BR" sz="2400" b="1" dirty="0" err="1">
                <a:solidFill>
                  <a:srgbClr val="FF0000"/>
                </a:solidFill>
                <a:latin typeface="Arial" panose="020B0604020202020204" pitchFamily="34" charset="0"/>
                <a:ea typeface="Times New Roman" panose="02020603050405020304" pitchFamily="18" charset="0"/>
              </a:rPr>
              <a:t>Obs</a:t>
            </a:r>
            <a:r>
              <a:rPr lang="pt-BR" sz="2400" b="1" dirty="0">
                <a:solidFill>
                  <a:srgbClr val="FF0000"/>
                </a:solidFill>
                <a:latin typeface="Arial" panose="020B0604020202020204" pitchFamily="34" charset="0"/>
                <a:ea typeface="Times New Roman" panose="02020603050405020304" pitchFamily="18" charset="0"/>
              </a:rPr>
              <a:t>: é para as hipóteses em que o atual ocupante já seja pessoa diversa daquela indicada como beneficiada no projeto de RF / </a:t>
            </a:r>
            <a:r>
              <a:rPr lang="pt-BR" sz="2400" b="1" dirty="0" smtClean="0">
                <a:solidFill>
                  <a:srgbClr val="FF0000"/>
                </a:solidFill>
                <a:latin typeface="Arial" panose="020B0604020202020204" pitchFamily="34" charset="0"/>
                <a:ea typeface="Times New Roman" panose="02020603050405020304" pitchFamily="18" charset="0"/>
              </a:rPr>
              <a:t>LF, ou para os casos em que se promoveu só a RF, não se titulando pela LF)</a:t>
            </a:r>
            <a:endParaRPr lang="pt-BR" sz="2400" dirty="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549562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3E41D071-E75A-4FCB-AC15-8C2A1B2983FA}"/>
              </a:ext>
            </a:extLst>
          </p:cNvPr>
          <p:cNvSpPr/>
          <p:nvPr/>
        </p:nvSpPr>
        <p:spPr>
          <a:xfrm>
            <a:off x="198783" y="173434"/>
            <a:ext cx="11834191" cy="4832092"/>
          </a:xfrm>
          <a:prstGeom prst="rect">
            <a:avLst/>
          </a:prstGeom>
        </p:spPr>
        <p:txBody>
          <a:bodyPr wrap="square">
            <a:spAutoFit/>
          </a:bodyPr>
          <a:lstStyle/>
          <a:p>
            <a:pPr algn="just"/>
            <a:endParaRPr lang="pt-BR" sz="2800" b="1" dirty="0">
              <a:latin typeface="Arial" panose="020B0604020202020204" pitchFamily="34" charset="0"/>
              <a:ea typeface="Times New Roman" panose="02020603050405020304" pitchFamily="18" charset="0"/>
            </a:endParaRPr>
          </a:p>
          <a:p>
            <a:pPr algn="just"/>
            <a:endParaRPr lang="pt-BR" sz="2800" b="1" dirty="0">
              <a:latin typeface="Arial" panose="020B0604020202020204" pitchFamily="34" charset="0"/>
              <a:ea typeface="Times New Roman" panose="02020603050405020304" pitchFamily="18" charset="0"/>
            </a:endParaRPr>
          </a:p>
          <a:p>
            <a:pPr algn="just"/>
            <a:endParaRPr lang="pt-BR" sz="2800" b="1" dirty="0">
              <a:latin typeface="Arial" panose="020B0604020202020204" pitchFamily="34" charset="0"/>
              <a:ea typeface="Times New Roman" panose="02020603050405020304" pitchFamily="18" charset="0"/>
            </a:endParaRPr>
          </a:p>
          <a:p>
            <a:pPr algn="just"/>
            <a:r>
              <a:rPr lang="pt-BR" sz="2800" b="1" dirty="0">
                <a:latin typeface="Arial" panose="020B0604020202020204" pitchFamily="34" charset="0"/>
                <a:ea typeface="Times New Roman" panose="02020603050405020304" pitchFamily="18" charset="0"/>
              </a:rPr>
              <a:t>	</a:t>
            </a:r>
          </a:p>
          <a:p>
            <a:pPr algn="just"/>
            <a:r>
              <a:rPr lang="pt-BR" sz="2800" b="1" dirty="0">
                <a:latin typeface="Arial" panose="020B0604020202020204" pitchFamily="34" charset="0"/>
                <a:ea typeface="Times New Roman" panose="02020603050405020304" pitchFamily="18" charset="0"/>
              </a:rPr>
              <a:t>	Art. 11, V - </a:t>
            </a:r>
            <a:r>
              <a:rPr lang="pt-BR" sz="2800" b="1" u="sng" dirty="0">
                <a:solidFill>
                  <a:srgbClr val="FF0000"/>
                </a:solidFill>
                <a:latin typeface="Arial" panose="020B0604020202020204" pitchFamily="34" charset="0"/>
                <a:ea typeface="Times New Roman" panose="02020603050405020304" pitchFamily="18" charset="0"/>
              </a:rPr>
              <a:t>Certidão de Regularização Fundiária (CRF)</a:t>
            </a:r>
            <a:r>
              <a:rPr lang="pt-BR" sz="2800" b="1" dirty="0">
                <a:solidFill>
                  <a:srgbClr val="FF0000"/>
                </a:solidFill>
                <a:latin typeface="Arial" panose="020B0604020202020204" pitchFamily="34" charset="0"/>
                <a:ea typeface="Times New Roman" panose="02020603050405020304" pitchFamily="18" charset="0"/>
              </a:rPr>
              <a:t>: </a:t>
            </a:r>
            <a:r>
              <a:rPr lang="pt-BR" sz="2800" b="1" u="sng" dirty="0">
                <a:solidFill>
                  <a:srgbClr val="FF0000"/>
                </a:solidFill>
                <a:latin typeface="Arial" panose="020B0604020202020204" pitchFamily="34" charset="0"/>
                <a:ea typeface="Times New Roman" panose="02020603050405020304" pitchFamily="18" charset="0"/>
              </a:rPr>
              <a:t>documento expedido pelo Município ao final do procedimento da </a:t>
            </a:r>
            <a:r>
              <a:rPr lang="pt-BR" sz="2800" b="1" u="sng" dirty="0" err="1">
                <a:solidFill>
                  <a:srgbClr val="FF0000"/>
                </a:solidFill>
                <a:latin typeface="Arial" panose="020B0604020202020204" pitchFamily="34" charset="0"/>
                <a:ea typeface="Times New Roman" panose="02020603050405020304" pitchFamily="18" charset="0"/>
              </a:rPr>
              <a:t>Reurb</a:t>
            </a:r>
            <a:r>
              <a:rPr lang="pt-BR" sz="2800" b="1" u="sng" dirty="0">
                <a:solidFill>
                  <a:srgbClr val="FF0000"/>
                </a:solidFill>
                <a:latin typeface="Arial" panose="020B0604020202020204" pitchFamily="34" charset="0"/>
                <a:ea typeface="Times New Roman" panose="02020603050405020304" pitchFamily="18" charset="0"/>
              </a:rPr>
              <a:t>, constituído</a:t>
            </a:r>
            <a:r>
              <a:rPr lang="pt-BR" sz="2800" b="1" u="sng" dirty="0">
                <a:latin typeface="Arial" panose="020B0604020202020204" pitchFamily="34" charset="0"/>
                <a:ea typeface="Times New Roman" panose="02020603050405020304" pitchFamily="18" charset="0"/>
              </a:rPr>
              <a:t> do projeto de regularização fundiária aprovado, do termo de compromisso relativo a sua execução e, </a:t>
            </a:r>
            <a:r>
              <a:rPr lang="pt-BR" sz="2800" b="1" u="sng" dirty="0">
                <a:solidFill>
                  <a:srgbClr val="FF0000"/>
                </a:solidFill>
                <a:latin typeface="Arial" panose="020B0604020202020204" pitchFamily="34" charset="0"/>
                <a:ea typeface="Times New Roman" panose="02020603050405020304" pitchFamily="18" charset="0"/>
              </a:rPr>
              <a:t>no caso da legitimação fundiária</a:t>
            </a:r>
            <a:r>
              <a:rPr lang="pt-BR" sz="2800" b="1" dirty="0">
                <a:latin typeface="Arial" panose="020B0604020202020204" pitchFamily="34" charset="0"/>
                <a:ea typeface="Times New Roman" panose="02020603050405020304" pitchFamily="18" charset="0"/>
              </a:rPr>
              <a:t> e da legitimação de posse, </a:t>
            </a:r>
            <a:r>
              <a:rPr lang="pt-BR" sz="2800" b="1" u="sng" dirty="0">
                <a:solidFill>
                  <a:srgbClr val="FF0000"/>
                </a:solidFill>
                <a:latin typeface="Arial" panose="020B0604020202020204" pitchFamily="34" charset="0"/>
                <a:ea typeface="Times New Roman" panose="02020603050405020304" pitchFamily="18" charset="0"/>
              </a:rPr>
              <a:t>da listagem dos ocupantes do núcleo urbano informal regularizado, da devida qualificação destes e dos direitos reais que lhes foram conferidos</a:t>
            </a:r>
            <a:r>
              <a:rPr lang="pt-BR" sz="2800" b="1" dirty="0">
                <a:solidFill>
                  <a:srgbClr val="FF0000"/>
                </a:solidFill>
                <a:latin typeface="Arial" panose="020B0604020202020204" pitchFamily="34" charset="0"/>
                <a:ea typeface="Times New Roman" panose="02020603050405020304" pitchFamily="18" charset="0"/>
              </a:rPr>
              <a:t>;</a:t>
            </a:r>
          </a:p>
        </p:txBody>
      </p:sp>
    </p:spTree>
    <p:extLst>
      <p:ext uri="{BB962C8B-B14F-4D97-AF65-F5344CB8AC3E}">
        <p14:creationId xmlns:p14="http://schemas.microsoft.com/office/powerpoint/2010/main" val="5670503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D431D28B-AC4D-4E99-B746-C385CBE44C66}"/>
              </a:ext>
            </a:extLst>
          </p:cNvPr>
          <p:cNvSpPr/>
          <p:nvPr/>
        </p:nvSpPr>
        <p:spPr>
          <a:xfrm>
            <a:off x="106017" y="2070936"/>
            <a:ext cx="11953461" cy="2392963"/>
          </a:xfrm>
          <a:prstGeom prst="rect">
            <a:avLst/>
          </a:prstGeom>
        </p:spPr>
        <p:txBody>
          <a:bodyPr wrap="square">
            <a:spAutoFit/>
          </a:bodyPr>
          <a:lstStyle/>
          <a:p>
            <a:pPr indent="333375" algn="ctr">
              <a:spcAft>
                <a:spcPts val="0"/>
              </a:spcAft>
            </a:pPr>
            <a:r>
              <a:rPr lang="pt-BR" sz="2800" b="1" u="sng" dirty="0">
                <a:latin typeface="Arial" panose="020B0604020202020204" pitchFamily="34" charset="0"/>
                <a:ea typeface="Times New Roman" panose="02020603050405020304" pitchFamily="18" charset="0"/>
                <a:cs typeface="Arial" panose="020B0604020202020204" pitchFamily="34" charset="0"/>
              </a:rPr>
              <a:t>LEI 13.465/17 e DECRETO 9.310/18</a:t>
            </a:r>
            <a:endParaRPr lang="pt-BR" sz="2800" dirty="0">
              <a:effectLst/>
              <a:latin typeface="Arial" panose="020B0604020202020204" pitchFamily="34" charset="0"/>
              <a:ea typeface="Times New Roman" panose="02020603050405020304" pitchFamily="18" charset="0"/>
              <a:cs typeface="Arial" panose="020B0604020202020204" pitchFamily="34" charset="0"/>
            </a:endParaRPr>
          </a:p>
          <a:p>
            <a:pPr indent="333375" algn="ctr">
              <a:spcAft>
                <a:spcPts val="0"/>
              </a:spcAft>
            </a:pPr>
            <a:r>
              <a:rPr lang="pt-BR" sz="2800" b="1" dirty="0">
                <a:latin typeface="Arial" panose="020B0604020202020204" pitchFamily="34" charset="0"/>
                <a:ea typeface="Times New Roman" panose="02020603050405020304" pitchFamily="18" charset="0"/>
                <a:cs typeface="Arial" panose="020B0604020202020204" pitchFamily="34" charset="0"/>
              </a:rPr>
              <a:t>Como enfrentar?</a:t>
            </a:r>
            <a:endParaRPr lang="pt-BR" sz="2800" dirty="0">
              <a:effectLst/>
              <a:latin typeface="Arial" panose="020B0604020202020204" pitchFamily="34" charset="0"/>
              <a:ea typeface="Times New Roman" panose="02020603050405020304" pitchFamily="18" charset="0"/>
              <a:cs typeface="Arial" panose="020B0604020202020204" pitchFamily="34" charset="0"/>
            </a:endParaRPr>
          </a:p>
          <a:p>
            <a:pPr algn="ctr">
              <a:spcBef>
                <a:spcPts val="1500"/>
              </a:spcBef>
              <a:spcAft>
                <a:spcPts val="1500"/>
              </a:spcAft>
            </a:pPr>
            <a:r>
              <a:rPr lang="pt-BR" sz="2800" b="1" u="sng" dirty="0">
                <a:latin typeface="Arial" panose="020B0604020202020204" pitchFamily="34" charset="0"/>
                <a:ea typeface="Times New Roman" panose="02020603050405020304" pitchFamily="18" charset="0"/>
                <a:cs typeface="Arial" panose="020B0604020202020204" pitchFamily="34" charset="0"/>
              </a:rPr>
              <a:t>NOVOS PRINCÍPIOS PARA OS REGISTRADORES DE IMÓVEIS:</a:t>
            </a:r>
          </a:p>
          <a:p>
            <a:pPr algn="ctr">
              <a:spcBef>
                <a:spcPts val="1500"/>
              </a:spcBef>
              <a:spcAft>
                <a:spcPts val="1500"/>
              </a:spcAft>
            </a:pPr>
            <a:r>
              <a:rPr lang="pt-BR" sz="28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CORAGEM E </a:t>
            </a:r>
            <a:r>
              <a:rPr lang="pt-BR" sz="2800" b="1" u="sng"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PRUDÊNCIA</a:t>
            </a:r>
          </a:p>
        </p:txBody>
      </p:sp>
    </p:spTree>
    <p:extLst>
      <p:ext uri="{BB962C8B-B14F-4D97-AF65-F5344CB8AC3E}">
        <p14:creationId xmlns:p14="http://schemas.microsoft.com/office/powerpoint/2010/main" val="21616182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DD021347-846D-4C2F-8CC9-213E3D1DBA15}"/>
              </a:ext>
            </a:extLst>
          </p:cNvPr>
          <p:cNvSpPr/>
          <p:nvPr/>
        </p:nvSpPr>
        <p:spPr>
          <a:xfrm>
            <a:off x="132522" y="756025"/>
            <a:ext cx="11887200" cy="6001643"/>
          </a:xfrm>
          <a:prstGeom prst="rect">
            <a:avLst/>
          </a:prstGeom>
        </p:spPr>
        <p:txBody>
          <a:bodyPr wrap="square">
            <a:spAutoFit/>
          </a:bodyPr>
          <a:lstStyle/>
          <a:p>
            <a:pPr indent="333375" algn="ctr"/>
            <a:r>
              <a:rPr lang="pt-BR" sz="2400" b="1" u="sng" dirty="0">
                <a:latin typeface="Arial" panose="020B0604020202020204" pitchFamily="34" charset="0"/>
                <a:ea typeface="Times New Roman" panose="02020603050405020304" pitchFamily="18" charset="0"/>
                <a:cs typeface="Arial" panose="020B0604020202020204" pitchFamily="34" charset="0"/>
              </a:rPr>
              <a:t>ARTIGOS IMPORTANTES</a:t>
            </a:r>
          </a:p>
          <a:p>
            <a:pPr indent="333375" algn="just">
              <a:spcAft>
                <a:spcPts val="0"/>
              </a:spcAft>
            </a:pPr>
            <a:endParaRPr lang="pt-BR" sz="2400" b="1" dirty="0" smtClean="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400" b="1" dirty="0" smtClean="0">
                <a:latin typeface="Arial" panose="020B0604020202020204" pitchFamily="34" charset="0"/>
                <a:ea typeface="Times New Roman" panose="02020603050405020304" pitchFamily="18" charset="0"/>
                <a:cs typeface="Arial" panose="020B0604020202020204" pitchFamily="34" charset="0"/>
              </a:rPr>
              <a:t>Art</a:t>
            </a:r>
            <a:r>
              <a:rPr lang="pt-BR" sz="2400" b="1" dirty="0">
                <a:latin typeface="Arial" panose="020B0604020202020204" pitchFamily="34" charset="0"/>
                <a:ea typeface="Times New Roman" panose="02020603050405020304" pitchFamily="18" charset="0"/>
                <a:cs typeface="Arial" panose="020B0604020202020204" pitchFamily="34" charset="0"/>
              </a:rPr>
              <a:t>. 10. </a:t>
            </a:r>
            <a:r>
              <a:rPr lang="pt-BR" sz="24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Constituem objetivos da </a:t>
            </a:r>
            <a:r>
              <a:rPr lang="pt-BR" sz="2400" b="1" u="sng" dirty="0" err="1">
                <a:solidFill>
                  <a:srgbClr val="FF0000"/>
                </a:solidFill>
                <a:latin typeface="Arial" panose="020B0604020202020204" pitchFamily="34" charset="0"/>
                <a:ea typeface="Times New Roman" panose="02020603050405020304" pitchFamily="18" charset="0"/>
                <a:cs typeface="Arial" panose="020B0604020202020204" pitchFamily="34" charset="0"/>
              </a:rPr>
              <a:t>Reurb</a:t>
            </a: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r>
              <a:rPr lang="pt-BR" sz="2400" b="1" dirty="0">
                <a:latin typeface="Arial" panose="020B0604020202020204" pitchFamily="34" charset="0"/>
                <a:ea typeface="Times New Roman" panose="02020603050405020304" pitchFamily="18" charset="0"/>
                <a:cs typeface="Arial" panose="020B0604020202020204" pitchFamily="34" charset="0"/>
              </a:rPr>
              <a:t> a serem observados pela União, Estados, Distrito Federal e Municípios:</a:t>
            </a:r>
            <a:endParaRPr lang="pt-BR" sz="2400" b="1" dirty="0">
              <a:effectLst/>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endParaRPr lang="pt-BR" sz="2400" b="1" dirty="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400" b="1" dirty="0">
                <a:latin typeface="Arial" panose="020B0604020202020204" pitchFamily="34" charset="0"/>
                <a:ea typeface="Times New Roman" panose="02020603050405020304" pitchFamily="18" charset="0"/>
                <a:cs typeface="Arial" panose="020B0604020202020204" pitchFamily="34" charset="0"/>
              </a:rPr>
              <a:t>I - identificar os núcleos urbanos informais que devam ser regularizados, organizá-los e </a:t>
            </a:r>
            <a:r>
              <a:rPr lang="pt-BR" sz="24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assegurar a prestação de serviços públicos aos seus ocupantes, de modo a melhorar as condições urbanísticas e ambientais em relação à situação de ocupação informal anterior</a:t>
            </a: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r>
              <a:rPr lang="pt-BR" sz="2400" b="1" dirty="0">
                <a:latin typeface="Arial" panose="020B0604020202020204" pitchFamily="34" charset="0"/>
                <a:ea typeface="Times New Roman" panose="02020603050405020304" pitchFamily="18" charset="0"/>
                <a:cs typeface="Arial" panose="020B0604020202020204" pitchFamily="34" charset="0"/>
              </a:rPr>
              <a:t> </a:t>
            </a: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r>
              <a:rPr lang="pt-BR" sz="2400" b="1" dirty="0" err="1">
                <a:solidFill>
                  <a:srgbClr val="FF0000"/>
                </a:solidFill>
                <a:latin typeface="Arial" panose="020B0604020202020204" pitchFamily="34" charset="0"/>
                <a:ea typeface="Times New Roman" panose="02020603050405020304" pitchFamily="18" charset="0"/>
                <a:cs typeface="Arial" panose="020B0604020202020204" pitchFamily="34" charset="0"/>
              </a:rPr>
              <a:t>Obs</a:t>
            </a: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 regularização das obras não são obrigatórias de imediato)</a:t>
            </a:r>
            <a:endParaRPr lang="pt-BR"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endParaRPr lang="pt-BR" sz="2400" b="1" dirty="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400" b="1" dirty="0">
                <a:latin typeface="Arial" panose="020B0604020202020204" pitchFamily="34" charset="0"/>
                <a:ea typeface="Times New Roman" panose="02020603050405020304" pitchFamily="18" charset="0"/>
                <a:cs typeface="Arial" panose="020B0604020202020204" pitchFamily="34" charset="0"/>
              </a:rPr>
              <a:t>II - </a:t>
            </a: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criar (juridicamente)</a:t>
            </a:r>
            <a:r>
              <a:rPr lang="pt-BR" sz="2400" b="1" dirty="0">
                <a:latin typeface="Arial" panose="020B0604020202020204" pitchFamily="34" charset="0"/>
                <a:ea typeface="Times New Roman" panose="02020603050405020304" pitchFamily="18" charset="0"/>
                <a:cs typeface="Arial" panose="020B0604020202020204" pitchFamily="34" charset="0"/>
              </a:rPr>
              <a:t> </a:t>
            </a:r>
            <a:r>
              <a:rPr lang="pt-BR" sz="2400" b="1" u="sng" dirty="0">
                <a:latin typeface="Arial" panose="020B0604020202020204" pitchFamily="34" charset="0"/>
                <a:ea typeface="Times New Roman" panose="02020603050405020304" pitchFamily="18" charset="0"/>
                <a:cs typeface="Arial" panose="020B0604020202020204" pitchFamily="34" charset="0"/>
              </a:rPr>
              <a:t>unidades imobiliárias compatíveis com o ordenamento territorial urbano e constituir sobre elas direitos reais em favor dos seus ocupantes</a:t>
            </a:r>
            <a:r>
              <a:rPr lang="pt-BR" sz="2400" b="1" dirty="0">
                <a:latin typeface="Arial" panose="020B0604020202020204" pitchFamily="34" charset="0"/>
                <a:ea typeface="Times New Roman" panose="02020603050405020304" pitchFamily="18" charset="0"/>
                <a:cs typeface="Arial" panose="020B0604020202020204" pitchFamily="34" charset="0"/>
              </a:rPr>
              <a:t>;</a:t>
            </a:r>
            <a:endParaRPr lang="pt-BR" sz="2400" b="1" dirty="0">
              <a:effectLst/>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endParaRPr lang="pt-BR" sz="2400" b="1" dirty="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400" b="1" dirty="0">
                <a:latin typeface="Arial" panose="020B0604020202020204" pitchFamily="34" charset="0"/>
                <a:ea typeface="Times New Roman" panose="02020603050405020304" pitchFamily="18" charset="0"/>
                <a:cs typeface="Arial" panose="020B0604020202020204" pitchFamily="34" charset="0"/>
              </a:rPr>
              <a:t>XI - </a:t>
            </a:r>
            <a:r>
              <a:rPr lang="pt-BR" sz="24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conceder direitos reais, preferencialmente em nome da mulher</a:t>
            </a: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endParaRPr lang="pt-BR"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1923853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8B9911DB-CD4C-4E4A-B783-685D7A7D0318}"/>
              </a:ext>
            </a:extLst>
          </p:cNvPr>
          <p:cNvSpPr/>
          <p:nvPr/>
        </p:nvSpPr>
        <p:spPr>
          <a:xfrm>
            <a:off x="145774" y="191409"/>
            <a:ext cx="11900452" cy="6632585"/>
          </a:xfrm>
          <a:prstGeom prst="rect">
            <a:avLst/>
          </a:prstGeom>
        </p:spPr>
        <p:txBody>
          <a:bodyPr wrap="square">
            <a:spAutoFit/>
          </a:bodyPr>
          <a:lstStyle/>
          <a:p>
            <a:pPr indent="333375" algn="just">
              <a:spcAft>
                <a:spcPts val="0"/>
              </a:spcAft>
            </a:pPr>
            <a:r>
              <a:rPr lang="pt-BR" sz="1700" b="1" dirty="0">
                <a:latin typeface="Arial" pitchFamily="34" charset="0"/>
                <a:ea typeface="Times New Roman" panose="02020603050405020304" pitchFamily="18" charset="0"/>
                <a:cs typeface="Arial" pitchFamily="34" charset="0"/>
              </a:rPr>
              <a:t>Art. 11, § 2º </a:t>
            </a:r>
            <a:r>
              <a:rPr lang="pt-BR" sz="1700" b="1" u="sng" dirty="0">
                <a:solidFill>
                  <a:srgbClr val="FF0000"/>
                </a:solidFill>
                <a:latin typeface="Arial" panose="020B0604020202020204" pitchFamily="34" charset="0"/>
                <a:ea typeface="Times New Roman" panose="02020603050405020304" pitchFamily="18" charset="0"/>
                <a:cs typeface="Arial" pitchFamily="34" charset="0"/>
              </a:rPr>
              <a:t>Constatada a existência de núcleo urbano informal situado, total ou parcialmente, em área de preservação permanente ou em área de unidade de conservação de uso sustentável ou de proteção de mananciais</a:t>
            </a:r>
            <a:r>
              <a:rPr lang="pt-BR" sz="1700" b="1" dirty="0">
                <a:latin typeface="Arial" panose="020B0604020202020204" pitchFamily="34" charset="0"/>
                <a:ea typeface="Times New Roman" panose="02020603050405020304" pitchFamily="18" charset="0"/>
                <a:cs typeface="Arial" pitchFamily="34" charset="0"/>
              </a:rPr>
              <a:t> definidas pela União, Estados ou Municípios, a </a:t>
            </a:r>
            <a:r>
              <a:rPr lang="pt-BR" sz="1700" b="1" dirty="0" err="1">
                <a:latin typeface="Arial" panose="020B0604020202020204" pitchFamily="34" charset="0"/>
                <a:ea typeface="Times New Roman" panose="02020603050405020304" pitchFamily="18" charset="0"/>
                <a:cs typeface="Arial" pitchFamily="34" charset="0"/>
              </a:rPr>
              <a:t>Reurb</a:t>
            </a:r>
            <a:r>
              <a:rPr lang="pt-BR" sz="1700" b="1" dirty="0">
                <a:latin typeface="Arial" panose="020B0604020202020204" pitchFamily="34" charset="0"/>
                <a:ea typeface="Times New Roman" panose="02020603050405020304" pitchFamily="18" charset="0"/>
                <a:cs typeface="Arial" pitchFamily="34" charset="0"/>
              </a:rPr>
              <a:t> observará, também, o disposto nos </a:t>
            </a:r>
            <a:r>
              <a:rPr lang="pt-BR" sz="1700" b="1" dirty="0" err="1">
                <a:latin typeface="Arial" panose="020B0604020202020204" pitchFamily="34" charset="0"/>
                <a:ea typeface="Times New Roman" panose="02020603050405020304" pitchFamily="18" charset="0"/>
                <a:cs typeface="Arial" pitchFamily="34" charset="0"/>
                <a:hlinkClick r:id="rId2"/>
              </a:rPr>
              <a:t>arts</a:t>
            </a:r>
            <a:r>
              <a:rPr lang="pt-BR" sz="1700" b="1" dirty="0">
                <a:latin typeface="Arial" panose="020B0604020202020204" pitchFamily="34" charset="0"/>
                <a:ea typeface="Times New Roman" panose="02020603050405020304" pitchFamily="18" charset="0"/>
                <a:cs typeface="Arial" pitchFamily="34" charset="0"/>
                <a:hlinkClick r:id="rId2"/>
              </a:rPr>
              <a:t>. 64 </a:t>
            </a:r>
            <a:r>
              <a:rPr lang="pt-BR" sz="1700" b="1" dirty="0">
                <a:latin typeface="Arial" panose="020B0604020202020204" pitchFamily="34" charset="0"/>
                <a:ea typeface="Times New Roman" panose="02020603050405020304" pitchFamily="18" charset="0"/>
                <a:cs typeface="Arial" pitchFamily="34" charset="0"/>
              </a:rPr>
              <a:t>e </a:t>
            </a:r>
            <a:r>
              <a:rPr lang="pt-BR" sz="1700" b="1" dirty="0">
                <a:latin typeface="Arial" panose="020B0604020202020204" pitchFamily="34" charset="0"/>
                <a:ea typeface="Times New Roman" panose="02020603050405020304" pitchFamily="18" charset="0"/>
                <a:cs typeface="Arial" pitchFamily="34" charset="0"/>
                <a:hlinkClick r:id="rId2"/>
              </a:rPr>
              <a:t>65 da Lei nº 12.651, de 25 de maio de 2012 </a:t>
            </a:r>
            <a:r>
              <a:rPr lang="pt-BR" sz="1700" b="1" dirty="0">
                <a:latin typeface="Arial" panose="020B0604020202020204" pitchFamily="34" charset="0"/>
                <a:ea typeface="Times New Roman" panose="02020603050405020304" pitchFamily="18" charset="0"/>
                <a:cs typeface="Arial" pitchFamily="34" charset="0"/>
              </a:rPr>
              <a:t>, hipótese na qual </a:t>
            </a:r>
            <a:r>
              <a:rPr lang="pt-BR" sz="1700" b="1" u="sng" dirty="0">
                <a:solidFill>
                  <a:srgbClr val="FF0000"/>
                </a:solidFill>
                <a:latin typeface="Arial" panose="020B0604020202020204" pitchFamily="34" charset="0"/>
                <a:ea typeface="Times New Roman" panose="02020603050405020304" pitchFamily="18" charset="0"/>
                <a:cs typeface="Arial" pitchFamily="34" charset="0"/>
              </a:rPr>
              <a:t>se torna obrigatória a elaboração de estudos técnicos</a:t>
            </a:r>
            <a:r>
              <a:rPr lang="pt-BR" sz="1700" b="1" dirty="0">
                <a:solidFill>
                  <a:srgbClr val="FF0000"/>
                </a:solidFill>
                <a:latin typeface="Arial" panose="020B0604020202020204" pitchFamily="34" charset="0"/>
                <a:ea typeface="Times New Roman" panose="02020603050405020304" pitchFamily="18" charset="0"/>
                <a:cs typeface="Arial" pitchFamily="34" charset="0"/>
              </a:rPr>
              <a:t>,</a:t>
            </a:r>
            <a:r>
              <a:rPr lang="pt-BR" sz="1700" b="1" dirty="0">
                <a:latin typeface="Arial" panose="020B0604020202020204" pitchFamily="34" charset="0"/>
                <a:ea typeface="Times New Roman" panose="02020603050405020304" pitchFamily="18" charset="0"/>
                <a:cs typeface="Arial" pitchFamily="34" charset="0"/>
              </a:rPr>
              <a:t> no âmbito da </a:t>
            </a:r>
            <a:r>
              <a:rPr lang="pt-BR" sz="1700" b="1" dirty="0" err="1">
                <a:latin typeface="Arial" panose="020B0604020202020204" pitchFamily="34" charset="0"/>
                <a:ea typeface="Times New Roman" panose="02020603050405020304" pitchFamily="18" charset="0"/>
                <a:cs typeface="Arial" pitchFamily="34" charset="0"/>
              </a:rPr>
              <a:t>Reurb</a:t>
            </a:r>
            <a:r>
              <a:rPr lang="pt-BR" sz="1700" b="1" dirty="0">
                <a:latin typeface="Arial" panose="020B0604020202020204" pitchFamily="34" charset="0"/>
                <a:ea typeface="Times New Roman" panose="02020603050405020304" pitchFamily="18" charset="0"/>
                <a:cs typeface="Arial" pitchFamily="34" charset="0"/>
              </a:rPr>
              <a:t>, que justifiquem as melhorias ambientais em relação à situação de ocupação informal anterior, inclusive por meio de compensações ambientais, quando for o caso.</a:t>
            </a:r>
          </a:p>
          <a:p>
            <a:pPr indent="333375" algn="just">
              <a:spcAft>
                <a:spcPts val="0"/>
              </a:spcAft>
            </a:pPr>
            <a:endParaRPr lang="pt-BR" sz="1700" b="1" dirty="0">
              <a:latin typeface="Arial" panose="020B0604020202020204" pitchFamily="34" charset="0"/>
              <a:ea typeface="Times New Roman" panose="02020603050405020304" pitchFamily="18" charset="0"/>
              <a:cs typeface="Arial" pitchFamily="34" charset="0"/>
            </a:endParaRPr>
          </a:p>
          <a:p>
            <a:pPr indent="333375" algn="just">
              <a:spcAft>
                <a:spcPts val="0"/>
              </a:spcAft>
            </a:pPr>
            <a:r>
              <a:rPr lang="pt-BR" sz="1700" b="1" dirty="0">
                <a:latin typeface="Arial" panose="020B0604020202020204" pitchFamily="34" charset="0"/>
                <a:ea typeface="Times New Roman" panose="02020603050405020304" pitchFamily="18" charset="0"/>
                <a:cs typeface="Arial" pitchFamily="34" charset="0"/>
              </a:rPr>
              <a:t>Art. 11, § 3º </a:t>
            </a:r>
            <a:r>
              <a:rPr lang="pt-BR" sz="1700" b="1" u="sng" dirty="0">
                <a:solidFill>
                  <a:srgbClr val="FF0000"/>
                </a:solidFill>
                <a:latin typeface="Arial" panose="020B0604020202020204" pitchFamily="34" charset="0"/>
                <a:ea typeface="Times New Roman" panose="02020603050405020304" pitchFamily="18" charset="0"/>
                <a:cs typeface="Arial" pitchFamily="34" charset="0"/>
              </a:rPr>
              <a:t>No caso de a </a:t>
            </a:r>
            <a:r>
              <a:rPr lang="pt-BR" sz="1700" b="1" u="sng" dirty="0" err="1">
                <a:solidFill>
                  <a:srgbClr val="FF0000"/>
                </a:solidFill>
                <a:latin typeface="Arial" panose="020B0604020202020204" pitchFamily="34" charset="0"/>
                <a:ea typeface="Times New Roman" panose="02020603050405020304" pitchFamily="18" charset="0"/>
                <a:cs typeface="Arial" pitchFamily="34" charset="0"/>
              </a:rPr>
              <a:t>Reurb</a:t>
            </a:r>
            <a:r>
              <a:rPr lang="pt-BR" sz="1700" b="1" u="sng" dirty="0">
                <a:solidFill>
                  <a:srgbClr val="FF0000"/>
                </a:solidFill>
                <a:latin typeface="Arial" panose="020B0604020202020204" pitchFamily="34" charset="0"/>
                <a:ea typeface="Times New Roman" panose="02020603050405020304" pitchFamily="18" charset="0"/>
                <a:cs typeface="Arial" pitchFamily="34" charset="0"/>
              </a:rPr>
              <a:t> abranger área de unidade de conservação de uso sustentável</a:t>
            </a:r>
            <a:r>
              <a:rPr lang="pt-BR" sz="1700" b="1" dirty="0">
                <a:latin typeface="Arial" panose="020B0604020202020204" pitchFamily="34" charset="0"/>
                <a:ea typeface="Times New Roman" panose="02020603050405020304" pitchFamily="18" charset="0"/>
                <a:cs typeface="Arial" pitchFamily="34" charset="0"/>
              </a:rPr>
              <a:t> que, nos termos da </a:t>
            </a:r>
            <a:r>
              <a:rPr lang="pt-BR" sz="1700" b="1" dirty="0">
                <a:latin typeface="Arial" panose="020B0604020202020204" pitchFamily="34" charset="0"/>
                <a:ea typeface="Times New Roman" panose="02020603050405020304" pitchFamily="18" charset="0"/>
                <a:cs typeface="Arial" pitchFamily="34" charset="0"/>
                <a:hlinkClick r:id="rId3"/>
              </a:rPr>
              <a:t>Lei nº 9.985, de 18 de julho de 2000 </a:t>
            </a:r>
            <a:r>
              <a:rPr lang="pt-BR" sz="1700" b="1" dirty="0">
                <a:latin typeface="Arial" panose="020B0604020202020204" pitchFamily="34" charset="0"/>
                <a:ea typeface="Times New Roman" panose="02020603050405020304" pitchFamily="18" charset="0"/>
                <a:cs typeface="Arial" pitchFamily="34" charset="0"/>
              </a:rPr>
              <a:t>, admita regularização, será exigida também a </a:t>
            </a:r>
            <a:r>
              <a:rPr lang="pt-BR" sz="1700" b="1" u="sng" dirty="0">
                <a:solidFill>
                  <a:srgbClr val="FF0000"/>
                </a:solidFill>
                <a:latin typeface="Arial" panose="020B0604020202020204" pitchFamily="34" charset="0"/>
                <a:ea typeface="Times New Roman" panose="02020603050405020304" pitchFamily="18" charset="0"/>
                <a:cs typeface="Arial" pitchFamily="34" charset="0"/>
              </a:rPr>
              <a:t>anuência do órgão gestor da unidade</a:t>
            </a:r>
            <a:r>
              <a:rPr lang="pt-BR" sz="1700" b="1" dirty="0">
                <a:solidFill>
                  <a:srgbClr val="FF0000"/>
                </a:solidFill>
                <a:latin typeface="Arial" panose="020B0604020202020204" pitchFamily="34" charset="0"/>
                <a:ea typeface="Times New Roman" panose="02020603050405020304" pitchFamily="18" charset="0"/>
                <a:cs typeface="Arial" pitchFamily="34" charset="0"/>
              </a:rPr>
              <a:t>,</a:t>
            </a:r>
            <a:r>
              <a:rPr lang="pt-BR" sz="1700" b="1" dirty="0">
                <a:latin typeface="Arial" panose="020B0604020202020204" pitchFamily="34" charset="0"/>
                <a:ea typeface="Times New Roman" panose="02020603050405020304" pitchFamily="18" charset="0"/>
                <a:cs typeface="Arial" pitchFamily="34" charset="0"/>
              </a:rPr>
              <a:t> desde que estudo técnico comprove que essas intervenções de regularização fundiária implicam a melhoria das condições ambientais em relação à situação de ocupação informal anterior.</a:t>
            </a:r>
          </a:p>
          <a:p>
            <a:pPr indent="333375" algn="just">
              <a:spcAft>
                <a:spcPts val="0"/>
              </a:spcAft>
            </a:pPr>
            <a:endParaRPr lang="pt-BR" sz="1700" b="1" dirty="0">
              <a:latin typeface="Arial" panose="020B0604020202020204" pitchFamily="34" charset="0"/>
              <a:ea typeface="Times New Roman" panose="02020603050405020304" pitchFamily="18" charset="0"/>
              <a:cs typeface="Arial" pitchFamily="34" charset="0"/>
            </a:endParaRPr>
          </a:p>
          <a:p>
            <a:pPr indent="333375" algn="just"/>
            <a:r>
              <a:rPr lang="pt-BR" sz="1700" b="1" dirty="0">
                <a:latin typeface="Arial" panose="020B0604020202020204" pitchFamily="34" charset="0"/>
                <a:ea typeface="Times New Roman" panose="02020603050405020304" pitchFamily="18" charset="0"/>
                <a:cs typeface="Arial" pitchFamily="34" charset="0"/>
              </a:rPr>
              <a:t>Art. 12, § 3º </a:t>
            </a:r>
            <a:r>
              <a:rPr lang="pt-BR" sz="1700" b="1" u="sng" dirty="0">
                <a:solidFill>
                  <a:srgbClr val="FF0000"/>
                </a:solidFill>
                <a:latin typeface="Arial" panose="020B0604020202020204" pitchFamily="34" charset="0"/>
                <a:ea typeface="Times New Roman" panose="02020603050405020304" pitchFamily="18" charset="0"/>
                <a:cs typeface="Arial" pitchFamily="34" charset="0"/>
              </a:rPr>
              <a:t>Os estudos técnicos</a:t>
            </a:r>
            <a:r>
              <a:rPr lang="pt-BR" sz="1700" b="1" dirty="0">
                <a:latin typeface="Arial" panose="020B0604020202020204" pitchFamily="34" charset="0"/>
                <a:ea typeface="Times New Roman" panose="02020603050405020304" pitchFamily="18" charset="0"/>
                <a:cs typeface="Arial" pitchFamily="34" charset="0"/>
              </a:rPr>
              <a:t> referidos no art. 11 aplicam-se somente às parcelas dos núcleos urbanos informais situados nas áreas de preservação permanente, nas unidades de conservação de uso sustentável ou nas áreas de proteção de mananciais e </a:t>
            </a:r>
            <a:r>
              <a:rPr lang="pt-BR" sz="1700" b="1" u="sng" dirty="0">
                <a:solidFill>
                  <a:srgbClr val="FF0000"/>
                </a:solidFill>
                <a:latin typeface="Arial" panose="020B0604020202020204" pitchFamily="34" charset="0"/>
                <a:ea typeface="Times New Roman" panose="02020603050405020304" pitchFamily="18" charset="0"/>
                <a:cs typeface="Arial" pitchFamily="34" charset="0"/>
              </a:rPr>
              <a:t>poderão ser feitos em fases ou etapas, sendo que a parte do núcleo urbano informal não afetada por esses estudos poderá ter seu projeto aprovado e levado a registro separadamente</a:t>
            </a:r>
            <a:r>
              <a:rPr lang="pt-BR" sz="1700" b="1" dirty="0">
                <a:solidFill>
                  <a:srgbClr val="FF0000"/>
                </a:solidFill>
                <a:latin typeface="Arial" panose="020B0604020202020204" pitchFamily="34" charset="0"/>
                <a:ea typeface="Times New Roman" panose="02020603050405020304" pitchFamily="18" charset="0"/>
                <a:cs typeface="Arial" pitchFamily="34" charset="0"/>
              </a:rPr>
              <a:t>.</a:t>
            </a:r>
          </a:p>
          <a:p>
            <a:pPr indent="333375" algn="just">
              <a:spcAft>
                <a:spcPts val="0"/>
              </a:spcAft>
            </a:pPr>
            <a:endParaRPr lang="pt-BR" sz="1700" b="1" dirty="0">
              <a:latin typeface="Arial" panose="020B0604020202020204" pitchFamily="34" charset="0"/>
              <a:ea typeface="Times New Roman" panose="02020603050405020304" pitchFamily="18" charset="0"/>
              <a:cs typeface="Arial" pitchFamily="34" charset="0"/>
            </a:endParaRPr>
          </a:p>
          <a:p>
            <a:pPr indent="333375" algn="just">
              <a:spcAft>
                <a:spcPts val="0"/>
              </a:spcAft>
            </a:pPr>
            <a:r>
              <a:rPr lang="pt-BR" sz="1700" b="1" dirty="0">
                <a:latin typeface="Arial" panose="020B0604020202020204" pitchFamily="34" charset="0"/>
                <a:ea typeface="Times New Roman" panose="02020603050405020304" pitchFamily="18" charset="0"/>
                <a:cs typeface="Arial" pitchFamily="34" charset="0"/>
              </a:rPr>
              <a:t>Art. 12. </a:t>
            </a:r>
            <a:r>
              <a:rPr lang="pt-BR" sz="1700" b="1" u="sng" dirty="0">
                <a:solidFill>
                  <a:srgbClr val="FF0000"/>
                </a:solidFill>
                <a:latin typeface="Arial" panose="020B0604020202020204" pitchFamily="34" charset="0"/>
                <a:ea typeface="Times New Roman" panose="02020603050405020304" pitchFamily="18" charset="0"/>
                <a:cs typeface="Arial" pitchFamily="34" charset="0"/>
              </a:rPr>
              <a:t>A aprovação municipal da </a:t>
            </a:r>
            <a:r>
              <a:rPr lang="pt-BR" sz="1700" b="1" u="sng" dirty="0" err="1">
                <a:solidFill>
                  <a:srgbClr val="FF0000"/>
                </a:solidFill>
                <a:latin typeface="Arial" panose="020B0604020202020204" pitchFamily="34" charset="0"/>
                <a:ea typeface="Times New Roman" panose="02020603050405020304" pitchFamily="18" charset="0"/>
                <a:cs typeface="Arial" pitchFamily="34" charset="0"/>
              </a:rPr>
              <a:t>Reurb</a:t>
            </a:r>
            <a:r>
              <a:rPr lang="pt-BR" sz="1700" b="1" u="sng" dirty="0">
                <a:latin typeface="Arial" panose="020B0604020202020204" pitchFamily="34" charset="0"/>
                <a:ea typeface="Times New Roman" panose="02020603050405020304" pitchFamily="18" charset="0"/>
                <a:cs typeface="Arial" pitchFamily="34" charset="0"/>
              </a:rPr>
              <a:t> de que trata o art. 10 </a:t>
            </a:r>
            <a:r>
              <a:rPr lang="pt-BR" sz="1700" b="1" u="sng" dirty="0">
                <a:solidFill>
                  <a:srgbClr val="FF0000"/>
                </a:solidFill>
                <a:latin typeface="Arial" panose="020B0604020202020204" pitchFamily="34" charset="0"/>
                <a:ea typeface="Times New Roman" panose="02020603050405020304" pitchFamily="18" charset="0"/>
                <a:cs typeface="Arial" pitchFamily="34" charset="0"/>
              </a:rPr>
              <a:t>corresponde à aprovação</a:t>
            </a:r>
            <a:r>
              <a:rPr lang="pt-BR" sz="1700" b="1" u="sng" dirty="0">
                <a:latin typeface="Arial" panose="020B0604020202020204" pitchFamily="34" charset="0"/>
                <a:ea typeface="Times New Roman" panose="02020603050405020304" pitchFamily="18" charset="0"/>
                <a:cs typeface="Arial" pitchFamily="34" charset="0"/>
              </a:rPr>
              <a:t> urbanística do projeto de regularização fundiária, bem como à aprovação </a:t>
            </a:r>
            <a:r>
              <a:rPr lang="pt-BR" sz="1700" b="1" u="sng" dirty="0">
                <a:solidFill>
                  <a:srgbClr val="FF0000"/>
                </a:solidFill>
                <a:latin typeface="Arial" panose="020B0604020202020204" pitchFamily="34" charset="0"/>
                <a:ea typeface="Times New Roman" panose="02020603050405020304" pitchFamily="18" charset="0"/>
                <a:cs typeface="Arial" pitchFamily="34" charset="0"/>
              </a:rPr>
              <a:t>ambiental, se o Município tiver órgão ambiental capacitado.</a:t>
            </a:r>
            <a:endParaRPr lang="pt-BR" sz="1700" b="1" dirty="0">
              <a:solidFill>
                <a:srgbClr val="FF0000"/>
              </a:solidFill>
              <a:latin typeface="Arial" panose="020B0604020202020204" pitchFamily="34" charset="0"/>
              <a:ea typeface="Times New Roman" panose="02020603050405020304" pitchFamily="18" charset="0"/>
              <a:cs typeface="Arial" pitchFamily="34" charset="0"/>
            </a:endParaRPr>
          </a:p>
          <a:p>
            <a:pPr indent="333375" algn="just">
              <a:spcAft>
                <a:spcPts val="0"/>
              </a:spcAft>
            </a:pPr>
            <a:endParaRPr lang="pt-BR" sz="1700" b="1" dirty="0">
              <a:latin typeface="Arial" panose="020B0604020202020204" pitchFamily="34" charset="0"/>
              <a:ea typeface="Times New Roman" panose="02020603050405020304" pitchFamily="18" charset="0"/>
              <a:cs typeface="Arial" pitchFamily="34" charset="0"/>
            </a:endParaRPr>
          </a:p>
          <a:p>
            <a:pPr indent="333375" algn="just">
              <a:spcAft>
                <a:spcPts val="0"/>
              </a:spcAft>
            </a:pPr>
            <a:r>
              <a:rPr lang="pt-BR" sz="1700" b="1" dirty="0">
                <a:latin typeface="Arial" panose="020B0604020202020204" pitchFamily="34" charset="0"/>
                <a:ea typeface="Times New Roman" panose="02020603050405020304" pitchFamily="18" charset="0"/>
                <a:cs typeface="Arial" pitchFamily="34" charset="0"/>
              </a:rPr>
              <a:t>§ 1º </a:t>
            </a:r>
            <a:r>
              <a:rPr lang="pt-BR" sz="1700" b="1" u="sng" dirty="0">
                <a:solidFill>
                  <a:srgbClr val="FF0000"/>
                </a:solidFill>
                <a:latin typeface="Arial" panose="020B0604020202020204" pitchFamily="34" charset="0"/>
                <a:ea typeface="Times New Roman" panose="02020603050405020304" pitchFamily="18" charset="0"/>
                <a:cs typeface="Arial" pitchFamily="34" charset="0"/>
              </a:rPr>
              <a:t>Considera-se órgão ambiental capacitado o órgão municipal que possua em seus quadros ou à sua disposição profissionais com atribuição técnica para a análise e a aprovação dos estudos referidos no art. 11, independentemente da existência de convênio com os Estados ou a União</a:t>
            </a:r>
            <a:r>
              <a:rPr lang="pt-BR" sz="1700" b="1" dirty="0">
                <a:solidFill>
                  <a:srgbClr val="FF0000"/>
                </a:solidFill>
                <a:latin typeface="Arial" panose="020B0604020202020204" pitchFamily="34" charset="0"/>
                <a:ea typeface="Times New Roman" panose="02020603050405020304" pitchFamily="18" charset="0"/>
                <a:cs typeface="Arial" pitchFamily="34" charset="0"/>
              </a:rPr>
              <a:t>.</a:t>
            </a:r>
          </a:p>
          <a:p>
            <a:pPr indent="333375" algn="just"/>
            <a:endParaRPr lang="pt-BR" sz="1700" b="1" dirty="0">
              <a:latin typeface="Arial" panose="020B0604020202020204" pitchFamily="34" charset="0"/>
              <a:ea typeface="Times New Roman" panose="02020603050405020304" pitchFamily="18" charset="0"/>
              <a:cs typeface="Arial" pitchFamily="34" charset="0"/>
            </a:endParaRPr>
          </a:p>
        </p:txBody>
      </p:sp>
    </p:spTree>
    <p:extLst>
      <p:ext uri="{BB962C8B-B14F-4D97-AF65-F5344CB8AC3E}">
        <p14:creationId xmlns:p14="http://schemas.microsoft.com/office/powerpoint/2010/main" val="295257229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EDC287F4-F67A-4E24-9003-4A7FA8193E12}"/>
              </a:ext>
            </a:extLst>
          </p:cNvPr>
          <p:cNvSpPr/>
          <p:nvPr/>
        </p:nvSpPr>
        <p:spPr>
          <a:xfrm>
            <a:off x="132522" y="335846"/>
            <a:ext cx="11887200" cy="1477328"/>
          </a:xfrm>
          <a:prstGeom prst="rect">
            <a:avLst/>
          </a:prstGeom>
        </p:spPr>
        <p:txBody>
          <a:bodyPr wrap="square">
            <a:spAutoFit/>
          </a:bodyPr>
          <a:lstStyle/>
          <a:p>
            <a:pPr indent="333375" algn="just">
              <a:spcAft>
                <a:spcPts val="0"/>
              </a:spcAft>
            </a:pPr>
            <a:endParaRPr lang="pt-BR" dirty="0">
              <a:solidFill>
                <a:srgbClr val="FF0000"/>
              </a:solidFill>
              <a:latin typeface="Arial" panose="020B0604020202020204" pitchFamily="34" charset="0"/>
              <a:ea typeface="Times New Roman" panose="02020603050405020304" pitchFamily="18" charset="0"/>
            </a:endParaRPr>
          </a:p>
          <a:p>
            <a:pPr indent="333375" algn="just">
              <a:spcAft>
                <a:spcPts val="0"/>
              </a:spcAft>
            </a:pPr>
            <a:endParaRPr lang="pt-BR" dirty="0">
              <a:solidFill>
                <a:srgbClr val="FF0000"/>
              </a:solidFill>
              <a:latin typeface="Arial" panose="020B0604020202020204" pitchFamily="34" charset="0"/>
              <a:ea typeface="Times New Roman" panose="02020603050405020304" pitchFamily="18" charset="0"/>
            </a:endParaRPr>
          </a:p>
          <a:p>
            <a:pPr indent="333375" algn="just">
              <a:spcAft>
                <a:spcPts val="0"/>
              </a:spcAft>
            </a:pPr>
            <a:endParaRPr lang="pt-BR" dirty="0">
              <a:solidFill>
                <a:srgbClr val="FF0000"/>
              </a:solidFill>
              <a:latin typeface="Arial" panose="020B0604020202020204" pitchFamily="34" charset="0"/>
              <a:ea typeface="Times New Roman" panose="02020603050405020304" pitchFamily="18" charset="0"/>
            </a:endParaRPr>
          </a:p>
          <a:p>
            <a:pPr indent="333375" algn="just">
              <a:spcAft>
                <a:spcPts val="0"/>
              </a:spcAft>
            </a:pPr>
            <a:endParaRPr lang="pt-BR" dirty="0">
              <a:solidFill>
                <a:srgbClr val="FF0000"/>
              </a:solidFill>
              <a:latin typeface="Arial" panose="020B0604020202020204" pitchFamily="34" charset="0"/>
              <a:ea typeface="Times New Roman" panose="02020603050405020304" pitchFamily="18" charset="0"/>
            </a:endParaRPr>
          </a:p>
          <a:p>
            <a:pPr indent="333375" algn="just">
              <a:spcAft>
                <a:spcPts val="0"/>
              </a:spcAft>
            </a:pPr>
            <a:endParaRPr lang="pt-BR" dirty="0">
              <a:solidFill>
                <a:srgbClr val="FF0000"/>
              </a:solidFill>
              <a:latin typeface="Arial" panose="020B0604020202020204" pitchFamily="34" charset="0"/>
              <a:ea typeface="Times New Roman" panose="02020603050405020304" pitchFamily="18" charset="0"/>
            </a:endParaRPr>
          </a:p>
        </p:txBody>
      </p:sp>
      <p:sp>
        <p:nvSpPr>
          <p:cNvPr id="3" name="Retângulo 2"/>
          <p:cNvSpPr/>
          <p:nvPr/>
        </p:nvSpPr>
        <p:spPr>
          <a:xfrm>
            <a:off x="132522" y="889844"/>
            <a:ext cx="11887200" cy="5262979"/>
          </a:xfrm>
          <a:prstGeom prst="rect">
            <a:avLst/>
          </a:prstGeom>
        </p:spPr>
        <p:txBody>
          <a:bodyPr wrap="square">
            <a:spAutoFit/>
          </a:bodyPr>
          <a:lstStyle/>
          <a:p>
            <a:pPr indent="333375" algn="just">
              <a:spcAft>
                <a:spcPts val="0"/>
              </a:spcAft>
            </a:pPr>
            <a:r>
              <a:rPr lang="pt-BR" sz="2400" b="1" dirty="0">
                <a:latin typeface="Arial" panose="020B0604020202020204" pitchFamily="34" charset="0"/>
                <a:ea typeface="Times New Roman" panose="02020603050405020304" pitchFamily="18" charset="0"/>
                <a:cs typeface="Arial" pitchFamily="34" charset="0"/>
              </a:rPr>
              <a:t>Art. 39. Para que seja aprovada a </a:t>
            </a:r>
            <a:r>
              <a:rPr lang="pt-BR" sz="2400" b="1" dirty="0" err="1">
                <a:latin typeface="Arial" panose="020B0604020202020204" pitchFamily="34" charset="0"/>
                <a:ea typeface="Times New Roman" panose="02020603050405020304" pitchFamily="18" charset="0"/>
                <a:cs typeface="Arial" pitchFamily="34" charset="0"/>
              </a:rPr>
              <a:t>Reurb</a:t>
            </a:r>
            <a:r>
              <a:rPr lang="pt-BR" sz="2400" b="1" dirty="0">
                <a:latin typeface="Arial" panose="020B0604020202020204" pitchFamily="34" charset="0"/>
                <a:ea typeface="Times New Roman" panose="02020603050405020304" pitchFamily="18" charset="0"/>
                <a:cs typeface="Arial" pitchFamily="34" charset="0"/>
              </a:rPr>
              <a:t> de </a:t>
            </a:r>
            <a:r>
              <a:rPr lang="pt-BR" sz="2400" b="1" u="sng" dirty="0">
                <a:solidFill>
                  <a:srgbClr val="FF0000"/>
                </a:solidFill>
                <a:latin typeface="Arial" panose="020B0604020202020204" pitchFamily="34" charset="0"/>
                <a:ea typeface="Times New Roman" panose="02020603050405020304" pitchFamily="18" charset="0"/>
                <a:cs typeface="Arial" pitchFamily="34" charset="0"/>
              </a:rPr>
              <a:t>núcleos urbanos informais</a:t>
            </a:r>
            <a:r>
              <a:rPr lang="pt-BR" sz="2400" b="1" dirty="0">
                <a:latin typeface="Arial" panose="020B0604020202020204" pitchFamily="34" charset="0"/>
                <a:ea typeface="Times New Roman" panose="02020603050405020304" pitchFamily="18" charset="0"/>
                <a:cs typeface="Arial" pitchFamily="34" charset="0"/>
              </a:rPr>
              <a:t>, ou de parcela deles, </a:t>
            </a:r>
            <a:r>
              <a:rPr lang="pt-BR" sz="2400" b="1" u="sng" dirty="0">
                <a:solidFill>
                  <a:srgbClr val="FF0000"/>
                </a:solidFill>
                <a:latin typeface="Arial" panose="020B0604020202020204" pitchFamily="34" charset="0"/>
                <a:ea typeface="Times New Roman" panose="02020603050405020304" pitchFamily="18" charset="0"/>
                <a:cs typeface="Arial" pitchFamily="34" charset="0"/>
              </a:rPr>
              <a:t>situados em áreas de riscos geotécnicos, de inundações ou de outros riscos especificados</a:t>
            </a:r>
            <a:r>
              <a:rPr lang="pt-BR" sz="2400" b="1" dirty="0">
                <a:latin typeface="Arial" panose="020B0604020202020204" pitchFamily="34" charset="0"/>
                <a:ea typeface="Times New Roman" panose="02020603050405020304" pitchFamily="18" charset="0"/>
                <a:cs typeface="Arial" pitchFamily="34" charset="0"/>
              </a:rPr>
              <a:t> em lei, </a:t>
            </a:r>
            <a:r>
              <a:rPr lang="pt-BR" sz="2400" b="1" u="sng" dirty="0">
                <a:solidFill>
                  <a:srgbClr val="FF0000"/>
                </a:solidFill>
                <a:latin typeface="Arial" panose="020B0604020202020204" pitchFamily="34" charset="0"/>
                <a:ea typeface="Times New Roman" panose="02020603050405020304" pitchFamily="18" charset="0"/>
                <a:cs typeface="Arial" pitchFamily="34" charset="0"/>
              </a:rPr>
              <a:t>estudos técnicos deverão ser realizados</a:t>
            </a:r>
            <a:r>
              <a:rPr lang="pt-BR" sz="2400" b="1" dirty="0">
                <a:latin typeface="Arial" panose="020B0604020202020204" pitchFamily="34" charset="0"/>
                <a:ea typeface="Times New Roman" panose="02020603050405020304" pitchFamily="18" charset="0"/>
                <a:cs typeface="Arial" pitchFamily="34" charset="0"/>
              </a:rPr>
              <a:t>, a fim de examinar a possibilidade de eliminação, de correção ou de administração de riscos na parcela por eles afetada.</a:t>
            </a:r>
          </a:p>
          <a:p>
            <a:pPr indent="333375" algn="just">
              <a:spcAft>
                <a:spcPts val="0"/>
              </a:spcAft>
            </a:pPr>
            <a:endParaRPr lang="pt-BR" sz="2400" b="1" dirty="0">
              <a:latin typeface="Arial" panose="020B0604020202020204" pitchFamily="34" charset="0"/>
              <a:ea typeface="Times New Roman" panose="02020603050405020304" pitchFamily="18" charset="0"/>
              <a:cs typeface="Arial" pitchFamily="34" charset="0"/>
            </a:endParaRPr>
          </a:p>
          <a:p>
            <a:pPr indent="333375" algn="just">
              <a:spcAft>
                <a:spcPts val="0"/>
              </a:spcAft>
            </a:pPr>
            <a:r>
              <a:rPr lang="pt-BR" sz="2400" b="1" dirty="0">
                <a:latin typeface="Arial" panose="020B0604020202020204" pitchFamily="34" charset="0"/>
                <a:ea typeface="Times New Roman" panose="02020603050405020304" pitchFamily="18" charset="0"/>
                <a:cs typeface="Arial" pitchFamily="34" charset="0"/>
              </a:rPr>
              <a:t>§ 1º Na hipótese do caput deste artigo, </a:t>
            </a:r>
            <a:r>
              <a:rPr lang="pt-BR" sz="2400" b="1" u="sng" dirty="0">
                <a:solidFill>
                  <a:srgbClr val="FF0000"/>
                </a:solidFill>
                <a:latin typeface="Arial" panose="020B0604020202020204" pitchFamily="34" charset="0"/>
                <a:ea typeface="Times New Roman" panose="02020603050405020304" pitchFamily="18" charset="0"/>
                <a:cs typeface="Arial" pitchFamily="34" charset="0"/>
              </a:rPr>
              <a:t>é condição indispensável à aprovação da </a:t>
            </a:r>
            <a:r>
              <a:rPr lang="pt-BR" sz="2400" b="1" u="sng" dirty="0" err="1">
                <a:solidFill>
                  <a:srgbClr val="FF0000"/>
                </a:solidFill>
                <a:latin typeface="Arial" panose="020B0604020202020204" pitchFamily="34" charset="0"/>
                <a:ea typeface="Times New Roman" panose="02020603050405020304" pitchFamily="18" charset="0"/>
                <a:cs typeface="Arial" pitchFamily="34" charset="0"/>
              </a:rPr>
              <a:t>Reurb</a:t>
            </a:r>
            <a:r>
              <a:rPr lang="pt-BR" sz="2400" b="1" u="sng" dirty="0">
                <a:solidFill>
                  <a:srgbClr val="FF0000"/>
                </a:solidFill>
                <a:latin typeface="Arial" panose="020B0604020202020204" pitchFamily="34" charset="0"/>
                <a:ea typeface="Times New Roman" panose="02020603050405020304" pitchFamily="18" charset="0"/>
                <a:cs typeface="Arial" pitchFamily="34" charset="0"/>
              </a:rPr>
              <a:t> a implantação das medidas indicadas nos estudos técnicos realizados</a:t>
            </a:r>
            <a:r>
              <a:rPr lang="pt-BR" sz="2400" b="1" dirty="0">
                <a:solidFill>
                  <a:srgbClr val="FF0000"/>
                </a:solidFill>
                <a:latin typeface="Arial" panose="020B0604020202020204" pitchFamily="34" charset="0"/>
                <a:ea typeface="Times New Roman" panose="02020603050405020304" pitchFamily="18" charset="0"/>
                <a:cs typeface="Arial" pitchFamily="34" charset="0"/>
              </a:rPr>
              <a:t>.</a:t>
            </a:r>
          </a:p>
          <a:p>
            <a:pPr indent="333375" algn="just">
              <a:spcAft>
                <a:spcPts val="0"/>
              </a:spcAft>
            </a:pPr>
            <a:endParaRPr lang="pt-BR" sz="2400" b="1" dirty="0">
              <a:latin typeface="Arial" panose="020B0604020202020204" pitchFamily="34" charset="0"/>
              <a:ea typeface="Times New Roman" panose="02020603050405020304" pitchFamily="18" charset="0"/>
              <a:cs typeface="Arial" pitchFamily="34" charset="0"/>
            </a:endParaRPr>
          </a:p>
          <a:p>
            <a:pPr indent="333375" algn="just"/>
            <a:endParaRPr lang="pt-BR" sz="2400" b="1" dirty="0">
              <a:latin typeface="Arial" panose="020B0604020202020204" pitchFamily="34" charset="0"/>
              <a:ea typeface="Times New Roman" panose="02020603050405020304" pitchFamily="18" charset="0"/>
              <a:cs typeface="Arial" pitchFamily="34" charset="0"/>
            </a:endParaRPr>
          </a:p>
          <a:p>
            <a:pPr indent="361950" algn="just"/>
            <a:r>
              <a:rPr lang="pt-BR" sz="2400" b="1" dirty="0">
                <a:latin typeface="Arial" panose="020B0604020202020204" pitchFamily="34" charset="0"/>
                <a:ea typeface="Times New Roman" panose="02020603050405020304" pitchFamily="18" charset="0"/>
                <a:cs typeface="Arial" pitchFamily="34" charset="0"/>
              </a:rPr>
              <a:t>Art. 65, § 2º Para fins da regularização ambiental prevista no caput, </a:t>
            </a:r>
            <a:r>
              <a:rPr lang="pt-BR" sz="2400" b="1" u="sng" dirty="0">
                <a:solidFill>
                  <a:srgbClr val="FF0000"/>
                </a:solidFill>
                <a:latin typeface="Arial" panose="020B0604020202020204" pitchFamily="34" charset="0"/>
                <a:ea typeface="Times New Roman" panose="02020603050405020304" pitchFamily="18" charset="0"/>
                <a:cs typeface="Arial" pitchFamily="34" charset="0"/>
              </a:rPr>
              <a:t>ao longo dos rios ou de qualquer curso d’água, será mantida faixa não edificável com largura mínima de 15 (quinze) metros de cada lado</a:t>
            </a:r>
            <a:r>
              <a:rPr lang="pt-BR" sz="2400" b="1" dirty="0">
                <a:solidFill>
                  <a:srgbClr val="FF0000"/>
                </a:solidFill>
                <a:latin typeface="Arial" panose="020B0604020202020204" pitchFamily="34" charset="0"/>
                <a:ea typeface="Times New Roman" panose="02020603050405020304" pitchFamily="18" charset="0"/>
                <a:cs typeface="Arial" pitchFamily="34" charset="0"/>
              </a:rPr>
              <a:t>.</a:t>
            </a:r>
          </a:p>
        </p:txBody>
      </p:sp>
    </p:spTree>
    <p:extLst>
      <p:ext uri="{BB962C8B-B14F-4D97-AF65-F5344CB8AC3E}">
        <p14:creationId xmlns:p14="http://schemas.microsoft.com/office/powerpoint/2010/main" val="3415819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E149694B-593B-4592-885B-311CF258D0B6}"/>
              </a:ext>
            </a:extLst>
          </p:cNvPr>
          <p:cNvSpPr/>
          <p:nvPr/>
        </p:nvSpPr>
        <p:spPr>
          <a:xfrm>
            <a:off x="132522" y="14272"/>
            <a:ext cx="11900452" cy="6247864"/>
          </a:xfrm>
          <a:prstGeom prst="rect">
            <a:avLst/>
          </a:prstGeom>
        </p:spPr>
        <p:txBody>
          <a:bodyPr wrap="square">
            <a:spAutoFit/>
          </a:bodyPr>
          <a:lstStyle/>
          <a:p>
            <a:pPr indent="333375" algn="just">
              <a:spcAft>
                <a:spcPts val="0"/>
              </a:spcAft>
            </a:pPr>
            <a:r>
              <a:rPr lang="pt-BR" sz="2000" b="1" dirty="0">
                <a:latin typeface="Arial" pitchFamily="34" charset="0"/>
                <a:ea typeface="Times New Roman" panose="02020603050405020304" pitchFamily="18" charset="0"/>
                <a:cs typeface="Arial" pitchFamily="34" charset="0"/>
              </a:rPr>
              <a:t>Art. 13. A </a:t>
            </a:r>
            <a:r>
              <a:rPr lang="pt-BR" sz="2000" b="1" dirty="0" err="1">
                <a:latin typeface="Arial" panose="020B0604020202020204" pitchFamily="34" charset="0"/>
                <a:ea typeface="Times New Roman" panose="02020603050405020304" pitchFamily="18" charset="0"/>
                <a:cs typeface="Arial" pitchFamily="34" charset="0"/>
              </a:rPr>
              <a:t>Reurb</a:t>
            </a:r>
            <a:r>
              <a:rPr lang="pt-BR" sz="2000" b="1" dirty="0">
                <a:latin typeface="Arial" panose="020B0604020202020204" pitchFamily="34" charset="0"/>
                <a:ea typeface="Times New Roman" panose="02020603050405020304" pitchFamily="18" charset="0"/>
                <a:cs typeface="Arial" pitchFamily="34" charset="0"/>
              </a:rPr>
              <a:t> compreende duas modalidades:</a:t>
            </a:r>
            <a:endParaRPr lang="pt-BR" sz="2000" b="1" dirty="0">
              <a:effectLst/>
              <a:latin typeface="Arial" pitchFamily="34" charset="0"/>
              <a:ea typeface="Times New Roman" panose="02020603050405020304" pitchFamily="18" charset="0"/>
              <a:cs typeface="Arial" pitchFamily="34" charset="0"/>
            </a:endParaRPr>
          </a:p>
          <a:p>
            <a:pPr indent="333375" algn="just">
              <a:spcAft>
                <a:spcPts val="0"/>
              </a:spcAft>
            </a:pPr>
            <a:r>
              <a:rPr lang="pt-BR" sz="2000" b="1" dirty="0">
                <a:latin typeface="Arial" panose="020B0604020202020204" pitchFamily="34" charset="0"/>
                <a:ea typeface="Times New Roman" panose="02020603050405020304" pitchFamily="18" charset="0"/>
                <a:cs typeface="Arial" pitchFamily="34" charset="0"/>
              </a:rPr>
              <a:t>I - </a:t>
            </a:r>
            <a:r>
              <a:rPr lang="pt-BR" sz="2000" b="1" u="sng" dirty="0" err="1">
                <a:latin typeface="Arial" panose="020B0604020202020204" pitchFamily="34" charset="0"/>
                <a:ea typeface="Times New Roman" panose="02020603050405020304" pitchFamily="18" charset="0"/>
                <a:cs typeface="Arial" pitchFamily="34" charset="0"/>
              </a:rPr>
              <a:t>Reurb</a:t>
            </a:r>
            <a:r>
              <a:rPr lang="pt-BR" sz="2000" b="1" u="sng" dirty="0">
                <a:latin typeface="Arial" panose="020B0604020202020204" pitchFamily="34" charset="0"/>
                <a:ea typeface="Times New Roman" panose="02020603050405020304" pitchFamily="18" charset="0"/>
                <a:cs typeface="Arial" pitchFamily="34" charset="0"/>
              </a:rPr>
              <a:t> de Interesse Social </a:t>
            </a:r>
            <a:r>
              <a:rPr lang="pt-BR" sz="2000" b="1" u="sng" dirty="0">
                <a:solidFill>
                  <a:srgbClr val="FF0000"/>
                </a:solidFill>
                <a:latin typeface="Arial" panose="020B0604020202020204" pitchFamily="34" charset="0"/>
                <a:ea typeface="Times New Roman" panose="02020603050405020304" pitchFamily="18" charset="0"/>
                <a:cs typeface="Arial" pitchFamily="34" charset="0"/>
              </a:rPr>
              <a:t>(</a:t>
            </a:r>
            <a:r>
              <a:rPr lang="pt-BR" sz="2000" b="1" u="sng" dirty="0" err="1">
                <a:solidFill>
                  <a:srgbClr val="FF0000"/>
                </a:solidFill>
                <a:latin typeface="Arial" panose="020B0604020202020204" pitchFamily="34" charset="0"/>
                <a:ea typeface="Times New Roman" panose="02020603050405020304" pitchFamily="18" charset="0"/>
                <a:cs typeface="Arial" pitchFamily="34" charset="0"/>
              </a:rPr>
              <a:t>Reurb</a:t>
            </a:r>
            <a:r>
              <a:rPr lang="pt-BR" sz="2000" b="1" u="sng" dirty="0">
                <a:solidFill>
                  <a:srgbClr val="FF0000"/>
                </a:solidFill>
                <a:latin typeface="Arial" panose="020B0604020202020204" pitchFamily="34" charset="0"/>
                <a:ea typeface="Times New Roman" panose="02020603050405020304" pitchFamily="18" charset="0"/>
                <a:cs typeface="Arial" pitchFamily="34" charset="0"/>
              </a:rPr>
              <a:t>-S)</a:t>
            </a:r>
            <a:r>
              <a:rPr lang="pt-BR" sz="2000" b="1" dirty="0">
                <a:latin typeface="Arial" panose="020B0604020202020204" pitchFamily="34" charset="0"/>
                <a:ea typeface="Times New Roman" panose="02020603050405020304" pitchFamily="18" charset="0"/>
                <a:cs typeface="Arial" pitchFamily="34" charset="0"/>
              </a:rPr>
              <a:t> - regularização fundiária aplicável aos núcleos urbanos informais ocupados predominantemente por </a:t>
            </a:r>
            <a:r>
              <a:rPr lang="pt-BR" sz="2000" b="1" u="sng" dirty="0">
                <a:latin typeface="Arial" panose="020B0604020202020204" pitchFamily="34" charset="0"/>
                <a:ea typeface="Times New Roman" panose="02020603050405020304" pitchFamily="18" charset="0"/>
                <a:cs typeface="Arial" pitchFamily="34" charset="0"/>
              </a:rPr>
              <a:t>população de baixa renda</a:t>
            </a:r>
            <a:r>
              <a:rPr lang="pt-BR" sz="2000" b="1" dirty="0">
                <a:latin typeface="Arial" panose="020B0604020202020204" pitchFamily="34" charset="0"/>
                <a:ea typeface="Times New Roman" panose="02020603050405020304" pitchFamily="18" charset="0"/>
                <a:cs typeface="Arial" pitchFamily="34" charset="0"/>
              </a:rPr>
              <a:t>, </a:t>
            </a:r>
            <a:r>
              <a:rPr lang="pt-BR" sz="2000" b="1" u="sng" dirty="0">
                <a:latin typeface="Arial" panose="020B0604020202020204" pitchFamily="34" charset="0"/>
                <a:ea typeface="Times New Roman" panose="02020603050405020304" pitchFamily="18" charset="0"/>
                <a:cs typeface="Arial" pitchFamily="34" charset="0"/>
              </a:rPr>
              <a:t>assim declarados em ato do Poder Executivo municipal</a:t>
            </a:r>
            <a:r>
              <a:rPr lang="pt-BR" sz="2000" b="1" dirty="0">
                <a:latin typeface="Arial" panose="020B0604020202020204" pitchFamily="34" charset="0"/>
                <a:ea typeface="Times New Roman" panose="02020603050405020304" pitchFamily="18" charset="0"/>
                <a:cs typeface="Arial" pitchFamily="34" charset="0"/>
              </a:rPr>
              <a:t>;</a:t>
            </a:r>
          </a:p>
          <a:p>
            <a:pPr indent="333375" algn="just">
              <a:spcAft>
                <a:spcPts val="0"/>
              </a:spcAft>
            </a:pPr>
            <a:endParaRPr lang="pt-BR" sz="2000" b="1" u="sng" dirty="0">
              <a:latin typeface="Arial" pitchFamily="34" charset="0"/>
              <a:ea typeface="Times New Roman" panose="02020603050405020304" pitchFamily="18" charset="0"/>
              <a:cs typeface="Arial" pitchFamily="34" charset="0"/>
            </a:endParaRPr>
          </a:p>
          <a:p>
            <a:pPr indent="333375" algn="just">
              <a:spcAft>
                <a:spcPts val="0"/>
              </a:spcAft>
            </a:pPr>
            <a:r>
              <a:rPr lang="pt-BR" sz="2000" b="1" dirty="0">
                <a:latin typeface="Arial" panose="020B0604020202020204" pitchFamily="34" charset="0"/>
                <a:ea typeface="Times New Roman" panose="02020603050405020304" pitchFamily="18" charset="0"/>
                <a:cs typeface="Arial" pitchFamily="34" charset="0"/>
              </a:rPr>
              <a:t>Art. 6º, Parágrafo único do Decreto 9.310/18 - </a:t>
            </a:r>
            <a:r>
              <a:rPr lang="pt-BR" sz="2000" b="1" u="sng" dirty="0">
                <a:latin typeface="Arial" panose="020B0604020202020204" pitchFamily="34" charset="0"/>
                <a:ea typeface="Times New Roman" panose="02020603050405020304" pitchFamily="18" charset="0"/>
                <a:cs typeface="Arial" pitchFamily="34" charset="0"/>
              </a:rPr>
              <a:t>A renda familiar prevista no caput </a:t>
            </a:r>
            <a:r>
              <a:rPr lang="pt-BR" sz="2000" b="1" u="sng" dirty="0">
                <a:solidFill>
                  <a:srgbClr val="FF0000"/>
                </a:solidFill>
                <a:latin typeface="Arial" panose="020B0604020202020204" pitchFamily="34" charset="0"/>
                <a:ea typeface="Times New Roman" panose="02020603050405020304" pitchFamily="18" charset="0"/>
                <a:cs typeface="Arial" pitchFamily="34" charset="0"/>
              </a:rPr>
              <a:t>não poderá ser superior ao quíntuplo do salário mínimo</a:t>
            </a:r>
            <a:r>
              <a:rPr lang="pt-BR" sz="2000" b="1" u="sng" dirty="0">
                <a:latin typeface="Arial" panose="020B0604020202020204" pitchFamily="34" charset="0"/>
                <a:ea typeface="Times New Roman" panose="02020603050405020304" pitchFamily="18" charset="0"/>
                <a:cs typeface="Arial" pitchFamily="34" charset="0"/>
              </a:rPr>
              <a:t> vigente no País. </a:t>
            </a:r>
            <a:r>
              <a:rPr lang="pt-BR" sz="2000" b="1" u="sng" dirty="0">
                <a:solidFill>
                  <a:srgbClr val="FF0000"/>
                </a:solidFill>
                <a:latin typeface="Arial" panose="020B0604020202020204" pitchFamily="34" charset="0"/>
                <a:ea typeface="Times New Roman" panose="02020603050405020304" pitchFamily="18" charset="0"/>
                <a:cs typeface="Arial" pitchFamily="34" charset="0"/>
              </a:rPr>
              <a:t>(comprovante de renda?)</a:t>
            </a:r>
            <a:endParaRPr lang="pt-BR" sz="2000" b="1" dirty="0">
              <a:solidFill>
                <a:srgbClr val="FF0000"/>
              </a:solidFill>
              <a:effectLst/>
              <a:latin typeface="Arial" pitchFamily="34" charset="0"/>
              <a:ea typeface="Times New Roman" panose="02020603050405020304" pitchFamily="18" charset="0"/>
              <a:cs typeface="Arial" pitchFamily="34" charset="0"/>
            </a:endParaRPr>
          </a:p>
          <a:p>
            <a:pPr indent="333375" algn="just">
              <a:spcAft>
                <a:spcPts val="0"/>
              </a:spcAft>
            </a:pPr>
            <a:endParaRPr lang="pt-BR" sz="2000" b="1" dirty="0">
              <a:latin typeface="Arial" panose="020B0604020202020204" pitchFamily="34" charset="0"/>
              <a:ea typeface="Times New Roman" panose="02020603050405020304" pitchFamily="18" charset="0"/>
              <a:cs typeface="Arial" pitchFamily="34" charset="0"/>
            </a:endParaRPr>
          </a:p>
          <a:p>
            <a:pPr indent="333375" algn="just">
              <a:spcAft>
                <a:spcPts val="0"/>
              </a:spcAft>
            </a:pPr>
            <a:r>
              <a:rPr lang="pt-BR" sz="2000" b="1" dirty="0">
                <a:latin typeface="Arial" panose="020B0604020202020204" pitchFamily="34" charset="0"/>
                <a:ea typeface="Times New Roman" panose="02020603050405020304" pitchFamily="18" charset="0"/>
                <a:cs typeface="Arial" pitchFamily="34" charset="0"/>
              </a:rPr>
              <a:t>II - </a:t>
            </a:r>
            <a:r>
              <a:rPr lang="pt-BR" sz="2000" b="1" u="sng" dirty="0" err="1">
                <a:latin typeface="Arial" panose="020B0604020202020204" pitchFamily="34" charset="0"/>
                <a:ea typeface="Times New Roman" panose="02020603050405020304" pitchFamily="18" charset="0"/>
                <a:cs typeface="Arial" pitchFamily="34" charset="0"/>
              </a:rPr>
              <a:t>Reurb</a:t>
            </a:r>
            <a:r>
              <a:rPr lang="pt-BR" sz="2000" b="1" u="sng" dirty="0">
                <a:latin typeface="Arial" panose="020B0604020202020204" pitchFamily="34" charset="0"/>
                <a:ea typeface="Times New Roman" panose="02020603050405020304" pitchFamily="18" charset="0"/>
                <a:cs typeface="Arial" pitchFamily="34" charset="0"/>
              </a:rPr>
              <a:t> de Interesse Específico (</a:t>
            </a:r>
            <a:r>
              <a:rPr lang="pt-BR" sz="2000" b="1" u="sng" dirty="0" err="1">
                <a:latin typeface="Arial" panose="020B0604020202020204" pitchFamily="34" charset="0"/>
                <a:ea typeface="Times New Roman" panose="02020603050405020304" pitchFamily="18" charset="0"/>
                <a:cs typeface="Arial" pitchFamily="34" charset="0"/>
              </a:rPr>
              <a:t>Reurb</a:t>
            </a:r>
            <a:r>
              <a:rPr lang="pt-BR" sz="2000" b="1" u="sng" dirty="0">
                <a:latin typeface="Arial" panose="020B0604020202020204" pitchFamily="34" charset="0"/>
                <a:ea typeface="Times New Roman" panose="02020603050405020304" pitchFamily="18" charset="0"/>
                <a:cs typeface="Arial" pitchFamily="34" charset="0"/>
              </a:rPr>
              <a:t>-E)</a:t>
            </a:r>
            <a:r>
              <a:rPr lang="pt-BR" sz="2000" b="1" dirty="0">
                <a:latin typeface="Arial" panose="020B0604020202020204" pitchFamily="34" charset="0"/>
                <a:ea typeface="Times New Roman" panose="02020603050405020304" pitchFamily="18" charset="0"/>
                <a:cs typeface="Arial" pitchFamily="34" charset="0"/>
              </a:rPr>
              <a:t> - .... </a:t>
            </a:r>
            <a:r>
              <a:rPr lang="pt-BR" sz="2000" b="1" u="sng" dirty="0">
                <a:latin typeface="Arial" panose="020B0604020202020204" pitchFamily="34" charset="0"/>
                <a:ea typeface="Times New Roman" panose="02020603050405020304" pitchFamily="18" charset="0"/>
                <a:cs typeface="Arial" pitchFamily="34" charset="0"/>
              </a:rPr>
              <a:t>população não qualificada na hipótese de que trata o inciso I</a:t>
            </a:r>
            <a:r>
              <a:rPr lang="pt-BR" sz="2000" b="1" dirty="0">
                <a:latin typeface="Arial" panose="020B0604020202020204" pitchFamily="34" charset="0"/>
                <a:ea typeface="Times New Roman" panose="02020603050405020304" pitchFamily="18" charset="0"/>
                <a:cs typeface="Arial" pitchFamily="34" charset="0"/>
              </a:rPr>
              <a:t> deste artigo.</a:t>
            </a:r>
          </a:p>
          <a:p>
            <a:pPr indent="333375" algn="just">
              <a:spcAft>
                <a:spcPts val="0"/>
              </a:spcAft>
            </a:pPr>
            <a:endParaRPr lang="pt-BR" sz="2000" b="1" dirty="0">
              <a:effectLst/>
              <a:latin typeface="Arial" panose="020B0604020202020204" pitchFamily="34" charset="0"/>
              <a:ea typeface="Times New Roman" panose="02020603050405020304" pitchFamily="18" charset="0"/>
              <a:cs typeface="Arial" pitchFamily="34" charset="0"/>
            </a:endParaRPr>
          </a:p>
          <a:p>
            <a:pPr indent="333375" algn="just"/>
            <a:r>
              <a:rPr lang="pt-BR" sz="2000" b="1" dirty="0">
                <a:latin typeface="Arial" panose="020B0604020202020204" pitchFamily="34" charset="0"/>
                <a:ea typeface="Times New Roman" panose="02020603050405020304" pitchFamily="18" charset="0"/>
                <a:cs typeface="Arial" pitchFamily="34" charset="0"/>
              </a:rPr>
              <a:t>Art. 16. </a:t>
            </a:r>
            <a:r>
              <a:rPr lang="pt-BR" sz="2000" b="1" u="sng" dirty="0">
                <a:solidFill>
                  <a:srgbClr val="FF0000"/>
                </a:solidFill>
                <a:latin typeface="Arial" panose="020B0604020202020204" pitchFamily="34" charset="0"/>
                <a:ea typeface="Times New Roman" panose="02020603050405020304" pitchFamily="18" charset="0"/>
                <a:cs typeface="Arial" pitchFamily="34" charset="0"/>
              </a:rPr>
              <a:t>Na </a:t>
            </a:r>
            <a:r>
              <a:rPr lang="pt-BR" sz="2000" b="1" u="sng" dirty="0" err="1">
                <a:solidFill>
                  <a:srgbClr val="FF0000"/>
                </a:solidFill>
                <a:latin typeface="Arial" panose="020B0604020202020204" pitchFamily="34" charset="0"/>
                <a:ea typeface="Times New Roman" panose="02020603050405020304" pitchFamily="18" charset="0"/>
                <a:cs typeface="Arial" pitchFamily="34" charset="0"/>
              </a:rPr>
              <a:t>Reurb</a:t>
            </a:r>
            <a:r>
              <a:rPr lang="pt-BR" sz="2000" b="1" u="sng" dirty="0">
                <a:solidFill>
                  <a:srgbClr val="FF0000"/>
                </a:solidFill>
                <a:latin typeface="Arial" panose="020B0604020202020204" pitchFamily="34" charset="0"/>
                <a:ea typeface="Times New Roman" panose="02020603050405020304" pitchFamily="18" charset="0"/>
                <a:cs typeface="Arial" pitchFamily="34" charset="0"/>
              </a:rPr>
              <a:t>-E, promovida sobre bem público, havendo solução consensual, a aquisição de direitos reais pelo particular ficará condicionada ao pagamento do justo valor da unidade imobiliária regularizada</a:t>
            </a:r>
            <a:r>
              <a:rPr lang="pt-BR" sz="2000" b="1" dirty="0">
                <a:latin typeface="Arial" panose="020B0604020202020204" pitchFamily="34" charset="0"/>
                <a:ea typeface="Times New Roman" panose="02020603050405020304" pitchFamily="18" charset="0"/>
                <a:cs typeface="Arial" pitchFamily="34" charset="0"/>
              </a:rPr>
              <a:t>, a ser apurado na forma estabelecida em ato do Poder Executivo titular do domínio, sem considerar o valor das acessões e benfeitorias do ocupante e a valorização decorrente da implantação dessas acessões e benfeitorias.</a:t>
            </a:r>
          </a:p>
          <a:p>
            <a:pPr indent="333375" algn="just"/>
            <a:endParaRPr lang="pt-BR" sz="2000" b="1" dirty="0">
              <a:latin typeface="Arial" panose="020B0604020202020204" pitchFamily="34" charset="0"/>
              <a:ea typeface="Times New Roman" panose="02020603050405020304" pitchFamily="18" charset="0"/>
              <a:cs typeface="Arial" pitchFamily="34" charset="0"/>
            </a:endParaRPr>
          </a:p>
          <a:p>
            <a:pPr indent="333375" algn="just"/>
            <a:r>
              <a:rPr lang="pt-BR" sz="2000" b="1" dirty="0">
                <a:latin typeface="Arial" panose="020B0604020202020204" pitchFamily="34" charset="0"/>
                <a:ea typeface="Times New Roman" panose="02020603050405020304" pitchFamily="18" charset="0"/>
                <a:cs typeface="Arial" pitchFamily="34" charset="0"/>
              </a:rPr>
              <a:t>Art. 5º, § 4º do Decreto 9.310/98 - </a:t>
            </a:r>
            <a:r>
              <a:rPr lang="pt-BR" sz="2000" b="1" u="sng" dirty="0">
                <a:solidFill>
                  <a:srgbClr val="FF0000"/>
                </a:solidFill>
                <a:latin typeface="Arial" panose="020B0604020202020204" pitchFamily="34" charset="0"/>
                <a:ea typeface="Times New Roman" panose="02020603050405020304" pitchFamily="18" charset="0"/>
                <a:cs typeface="Arial" pitchFamily="34" charset="0"/>
              </a:rPr>
              <a:t>No mesmo núcleo urbano informal poderá haver as duas modalidades de </a:t>
            </a:r>
            <a:r>
              <a:rPr lang="pt-BR" sz="2000" b="1" u="sng" dirty="0" err="1">
                <a:solidFill>
                  <a:srgbClr val="FF0000"/>
                </a:solidFill>
                <a:latin typeface="Arial" panose="020B0604020202020204" pitchFamily="34" charset="0"/>
                <a:ea typeface="Times New Roman" panose="02020603050405020304" pitchFamily="18" charset="0"/>
                <a:cs typeface="Arial" pitchFamily="34" charset="0"/>
              </a:rPr>
              <a:t>Reurb</a:t>
            </a:r>
            <a:r>
              <a:rPr lang="pt-BR" sz="2000" b="1" dirty="0">
                <a:latin typeface="Arial" panose="020B0604020202020204" pitchFamily="34" charset="0"/>
                <a:ea typeface="Times New Roman" panose="02020603050405020304" pitchFamily="18" charset="0"/>
                <a:cs typeface="Arial" pitchFamily="34" charset="0"/>
              </a:rPr>
              <a:t>, desde que a parte ocupada predominantemente por população de baixa renda seja regularizada por meio de </a:t>
            </a:r>
            <a:r>
              <a:rPr lang="pt-BR" sz="2000" b="1" dirty="0" err="1">
                <a:latin typeface="Arial" panose="020B0604020202020204" pitchFamily="34" charset="0"/>
                <a:ea typeface="Times New Roman" panose="02020603050405020304" pitchFamily="18" charset="0"/>
                <a:cs typeface="Arial" pitchFamily="34" charset="0"/>
              </a:rPr>
              <a:t>Reurb</a:t>
            </a:r>
            <a:r>
              <a:rPr lang="pt-BR" sz="2000" b="1" dirty="0">
                <a:latin typeface="Arial" panose="020B0604020202020204" pitchFamily="34" charset="0"/>
                <a:ea typeface="Times New Roman" panose="02020603050405020304" pitchFamily="18" charset="0"/>
                <a:cs typeface="Arial" pitchFamily="34" charset="0"/>
              </a:rPr>
              <a:t>-S e o restante do núcleo por meio de </a:t>
            </a:r>
            <a:r>
              <a:rPr lang="pt-BR" sz="2000" b="1" dirty="0" err="1">
                <a:latin typeface="Arial" panose="020B0604020202020204" pitchFamily="34" charset="0"/>
                <a:ea typeface="Times New Roman" panose="02020603050405020304" pitchFamily="18" charset="0"/>
                <a:cs typeface="Arial" pitchFamily="34" charset="0"/>
              </a:rPr>
              <a:t>Reurb</a:t>
            </a:r>
            <a:r>
              <a:rPr lang="pt-BR" sz="2000" b="1" dirty="0">
                <a:latin typeface="Arial" panose="020B0604020202020204" pitchFamily="34" charset="0"/>
                <a:ea typeface="Times New Roman" panose="02020603050405020304" pitchFamily="18" charset="0"/>
                <a:cs typeface="Arial" pitchFamily="34" charset="0"/>
              </a:rPr>
              <a:t>-E.</a:t>
            </a:r>
            <a:endParaRPr lang="pt-BR" sz="2000" b="1" dirty="0">
              <a:effectLst/>
              <a:latin typeface="Arial" pitchFamily="34" charset="0"/>
              <a:ea typeface="Times New Roman" panose="02020603050405020304" pitchFamily="18" charset="0"/>
              <a:cs typeface="Arial" pitchFamily="34" charset="0"/>
            </a:endParaRPr>
          </a:p>
        </p:txBody>
      </p:sp>
    </p:spTree>
    <p:extLst>
      <p:ext uri="{BB962C8B-B14F-4D97-AF65-F5344CB8AC3E}">
        <p14:creationId xmlns:p14="http://schemas.microsoft.com/office/powerpoint/2010/main" val="27981429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E149694B-593B-4592-885B-311CF258D0B6}"/>
              </a:ext>
            </a:extLst>
          </p:cNvPr>
          <p:cNvSpPr/>
          <p:nvPr/>
        </p:nvSpPr>
        <p:spPr>
          <a:xfrm>
            <a:off x="132522" y="14272"/>
            <a:ext cx="11900452" cy="5693866"/>
          </a:xfrm>
          <a:prstGeom prst="rect">
            <a:avLst/>
          </a:prstGeom>
        </p:spPr>
        <p:txBody>
          <a:bodyPr wrap="square">
            <a:spAutoFit/>
          </a:bodyPr>
          <a:lstStyle/>
          <a:p>
            <a:pPr indent="333375" algn="ctr">
              <a:spcAft>
                <a:spcPts val="0"/>
              </a:spcAft>
            </a:pPr>
            <a:endParaRPr lang="pt-BR" sz="2800" b="1" u="sng" dirty="0">
              <a:latin typeface="Arial" pitchFamily="34" charset="0"/>
              <a:ea typeface="Times New Roman" panose="02020603050405020304" pitchFamily="18" charset="0"/>
              <a:cs typeface="Arial" pitchFamily="34" charset="0"/>
            </a:endParaRPr>
          </a:p>
          <a:p>
            <a:pPr indent="333375" algn="ctr">
              <a:spcAft>
                <a:spcPts val="0"/>
              </a:spcAft>
            </a:pPr>
            <a:r>
              <a:rPr lang="pt-BR" sz="2800" b="1" u="sng" dirty="0">
                <a:latin typeface="Arial" pitchFamily="34" charset="0"/>
                <a:ea typeface="Times New Roman" panose="02020603050405020304" pitchFamily="18" charset="0"/>
                <a:cs typeface="Arial" pitchFamily="34" charset="0"/>
              </a:rPr>
              <a:t>REURB-s x OUTRO IMÓVEL PRÓPRIO</a:t>
            </a:r>
          </a:p>
          <a:p>
            <a:pPr indent="333375" algn="just">
              <a:spcAft>
                <a:spcPts val="0"/>
              </a:spcAft>
            </a:pPr>
            <a:endParaRPr lang="pt-BR" sz="2800" b="1" dirty="0">
              <a:latin typeface="Arial" pitchFamily="34" charset="0"/>
              <a:ea typeface="Times New Roman" panose="02020603050405020304" pitchFamily="18" charset="0"/>
              <a:cs typeface="Arial" pitchFamily="34" charset="0"/>
            </a:endParaRPr>
          </a:p>
          <a:p>
            <a:pPr indent="333375" algn="just">
              <a:spcAft>
                <a:spcPts val="0"/>
              </a:spcAft>
            </a:pPr>
            <a:r>
              <a:rPr lang="pt-BR" sz="2800" b="1" dirty="0">
                <a:latin typeface="Arial" pitchFamily="34" charset="0"/>
                <a:ea typeface="Times New Roman" panose="02020603050405020304" pitchFamily="18" charset="0"/>
                <a:cs typeface="Arial" pitchFamily="34" charset="0"/>
              </a:rPr>
              <a:t>Art. 23, § 1º </a:t>
            </a:r>
            <a:r>
              <a:rPr lang="pt-BR" sz="2800" b="1" u="sng" dirty="0">
                <a:solidFill>
                  <a:srgbClr val="FF0000"/>
                </a:solidFill>
                <a:latin typeface="Arial" pitchFamily="34" charset="0"/>
                <a:ea typeface="Times New Roman" panose="02020603050405020304" pitchFamily="18" charset="0"/>
                <a:cs typeface="Arial" pitchFamily="34" charset="0"/>
              </a:rPr>
              <a:t>Apenas na </a:t>
            </a:r>
            <a:r>
              <a:rPr lang="pt-BR" sz="2800" b="1" u="sng" dirty="0" err="1">
                <a:solidFill>
                  <a:srgbClr val="FF0000"/>
                </a:solidFill>
                <a:latin typeface="Arial" panose="020B0604020202020204" pitchFamily="34" charset="0"/>
                <a:ea typeface="Times New Roman" panose="02020603050405020304" pitchFamily="18" charset="0"/>
                <a:cs typeface="Arial" pitchFamily="34" charset="0"/>
              </a:rPr>
              <a:t>Reurb</a:t>
            </a:r>
            <a:r>
              <a:rPr lang="pt-BR" sz="2800" b="1" u="sng" dirty="0">
                <a:solidFill>
                  <a:srgbClr val="FF0000"/>
                </a:solidFill>
                <a:latin typeface="Arial" panose="020B0604020202020204" pitchFamily="34" charset="0"/>
                <a:ea typeface="Times New Roman" panose="02020603050405020304" pitchFamily="18" charset="0"/>
                <a:cs typeface="Arial" pitchFamily="34" charset="0"/>
              </a:rPr>
              <a:t>-S, a legitimação fundiária será concedida ao beneficiário, desde que atendidas as seguintes condições</a:t>
            </a:r>
            <a:r>
              <a:rPr lang="pt-BR" sz="2800" b="1" dirty="0">
                <a:solidFill>
                  <a:srgbClr val="FF0000"/>
                </a:solidFill>
                <a:latin typeface="Arial" panose="020B0604020202020204" pitchFamily="34" charset="0"/>
                <a:ea typeface="Times New Roman" panose="02020603050405020304" pitchFamily="18" charset="0"/>
                <a:cs typeface="Arial" pitchFamily="34" charset="0"/>
              </a:rPr>
              <a:t>:</a:t>
            </a:r>
          </a:p>
          <a:p>
            <a:pPr indent="333375" algn="just">
              <a:spcAft>
                <a:spcPts val="0"/>
              </a:spcAft>
            </a:pPr>
            <a:endParaRPr lang="pt-BR" sz="2800" b="1" dirty="0">
              <a:latin typeface="Arial" panose="020B0604020202020204" pitchFamily="34" charset="0"/>
              <a:ea typeface="Times New Roman" panose="02020603050405020304" pitchFamily="18" charset="0"/>
              <a:cs typeface="Arial" pitchFamily="34" charset="0"/>
            </a:endParaRPr>
          </a:p>
          <a:p>
            <a:pPr indent="333375" algn="just">
              <a:spcAft>
                <a:spcPts val="0"/>
              </a:spcAft>
            </a:pPr>
            <a:r>
              <a:rPr lang="pt-BR" sz="2800" b="1" dirty="0">
                <a:latin typeface="Arial" panose="020B0604020202020204" pitchFamily="34" charset="0"/>
                <a:ea typeface="Times New Roman" panose="02020603050405020304" pitchFamily="18" charset="0"/>
                <a:cs typeface="Arial" pitchFamily="34" charset="0"/>
              </a:rPr>
              <a:t>I – </a:t>
            </a:r>
            <a:r>
              <a:rPr lang="pt-BR" sz="2800" b="1" u="sng" dirty="0">
                <a:solidFill>
                  <a:srgbClr val="FF0000"/>
                </a:solidFill>
                <a:latin typeface="Arial" panose="020B0604020202020204" pitchFamily="34" charset="0"/>
                <a:ea typeface="Times New Roman" panose="02020603050405020304" pitchFamily="18" charset="0"/>
                <a:cs typeface="Arial" pitchFamily="34" charset="0"/>
              </a:rPr>
              <a:t>o beneficiário não seja concessionário, foreiro ou proprietário de imóvel urbano ou rural</a:t>
            </a:r>
            <a:r>
              <a:rPr lang="pt-BR" sz="2800" b="1" dirty="0">
                <a:solidFill>
                  <a:srgbClr val="FF0000"/>
                </a:solidFill>
                <a:latin typeface="Arial" panose="020B0604020202020204" pitchFamily="34" charset="0"/>
                <a:ea typeface="Times New Roman" panose="02020603050405020304" pitchFamily="18" charset="0"/>
                <a:cs typeface="Arial" pitchFamily="34" charset="0"/>
              </a:rPr>
              <a:t>;</a:t>
            </a:r>
            <a:r>
              <a:rPr lang="pt-BR" sz="2800" b="1" dirty="0">
                <a:latin typeface="Arial" panose="020B0604020202020204" pitchFamily="34" charset="0"/>
                <a:ea typeface="Times New Roman" panose="02020603050405020304" pitchFamily="18" charset="0"/>
                <a:cs typeface="Arial" pitchFamily="34" charset="0"/>
              </a:rPr>
              <a:t> </a:t>
            </a:r>
            <a:r>
              <a:rPr lang="pt-BR" sz="2800" b="1" dirty="0">
                <a:solidFill>
                  <a:srgbClr val="FF0000"/>
                </a:solidFill>
                <a:latin typeface="Arial" panose="020B0604020202020204" pitchFamily="34" charset="0"/>
                <a:ea typeface="Times New Roman" panose="02020603050405020304" pitchFamily="18" charset="0"/>
                <a:cs typeface="Arial" pitchFamily="34" charset="0"/>
              </a:rPr>
              <a:t>(verificar indicador pessoal RI)</a:t>
            </a:r>
          </a:p>
          <a:p>
            <a:pPr indent="333375" algn="just">
              <a:spcAft>
                <a:spcPts val="0"/>
              </a:spcAft>
            </a:pPr>
            <a:endParaRPr lang="pt-BR" sz="2800" b="1" u="sng" dirty="0">
              <a:latin typeface="Arial" panose="020B0604020202020204" pitchFamily="34" charset="0"/>
              <a:ea typeface="Times New Roman" panose="02020603050405020304" pitchFamily="18" charset="0"/>
              <a:cs typeface="Arial" pitchFamily="34" charset="0"/>
            </a:endParaRPr>
          </a:p>
          <a:p>
            <a:pPr indent="333375" algn="just">
              <a:spcAft>
                <a:spcPts val="0"/>
              </a:spcAft>
            </a:pPr>
            <a:r>
              <a:rPr lang="pt-BR" sz="2800" b="1" u="sng" dirty="0">
                <a:latin typeface="Arial" panose="020B0604020202020204" pitchFamily="34" charset="0"/>
                <a:ea typeface="Times New Roman" panose="02020603050405020304" pitchFamily="18" charset="0"/>
                <a:cs typeface="Arial" pitchFamily="34" charset="0"/>
              </a:rPr>
              <a:t>III – </a:t>
            </a:r>
            <a:r>
              <a:rPr lang="pt-BR" sz="2800" b="1" u="sng" dirty="0">
                <a:solidFill>
                  <a:srgbClr val="FF0000"/>
                </a:solidFill>
                <a:latin typeface="Arial" panose="020B0604020202020204" pitchFamily="34" charset="0"/>
                <a:ea typeface="Times New Roman" panose="02020603050405020304" pitchFamily="18" charset="0"/>
                <a:cs typeface="Arial" pitchFamily="34" charset="0"/>
              </a:rPr>
              <a:t>em caso de imóvel urbano com finalidade não residencial, seja reconhecido pelo poder público o interesse público de sua ocupação</a:t>
            </a:r>
            <a:r>
              <a:rPr lang="pt-BR" sz="2800" b="1" dirty="0">
                <a:solidFill>
                  <a:srgbClr val="FF0000"/>
                </a:solidFill>
                <a:latin typeface="Arial" panose="020B0604020202020204" pitchFamily="34" charset="0"/>
                <a:ea typeface="Times New Roman" panose="02020603050405020304" pitchFamily="18" charset="0"/>
                <a:cs typeface="Arial" pitchFamily="34" charset="0"/>
              </a:rPr>
              <a:t>.</a:t>
            </a:r>
            <a:r>
              <a:rPr lang="pt-BR" sz="2800" b="1" dirty="0">
                <a:latin typeface="Arial" panose="020B0604020202020204" pitchFamily="34" charset="0"/>
                <a:ea typeface="Times New Roman" panose="02020603050405020304" pitchFamily="18" charset="0"/>
                <a:cs typeface="Arial" pitchFamily="34" charset="0"/>
              </a:rPr>
              <a:t> </a:t>
            </a:r>
            <a:r>
              <a:rPr lang="pt-BR" sz="2800" b="1" dirty="0">
                <a:solidFill>
                  <a:srgbClr val="FF0000"/>
                </a:solidFill>
                <a:latin typeface="Arial" panose="020B0604020202020204" pitchFamily="34" charset="0"/>
                <a:ea typeface="Times New Roman" panose="02020603050405020304" pitchFamily="18" charset="0"/>
                <a:cs typeface="Arial" pitchFamily="34" charset="0"/>
              </a:rPr>
              <a:t>(residencial x comercial de interesse público)</a:t>
            </a:r>
          </a:p>
        </p:txBody>
      </p:sp>
    </p:spTree>
    <p:extLst>
      <p:ext uri="{BB962C8B-B14F-4D97-AF65-F5344CB8AC3E}">
        <p14:creationId xmlns:p14="http://schemas.microsoft.com/office/powerpoint/2010/main" val="2102658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9750D8A5-F098-40C2-AB80-85CCC8FDF890}"/>
              </a:ext>
            </a:extLst>
          </p:cNvPr>
          <p:cNvSpPr/>
          <p:nvPr/>
        </p:nvSpPr>
        <p:spPr>
          <a:xfrm>
            <a:off x="265044" y="889844"/>
            <a:ext cx="11767930" cy="4708981"/>
          </a:xfrm>
          <a:prstGeom prst="rect">
            <a:avLst/>
          </a:prstGeom>
        </p:spPr>
        <p:txBody>
          <a:bodyPr wrap="square">
            <a:spAutoFit/>
          </a:bodyPr>
          <a:lstStyle/>
          <a:p>
            <a:pPr algn="ctr">
              <a:spcAft>
                <a:spcPts val="0"/>
              </a:spcAft>
            </a:pPr>
            <a:r>
              <a:rPr lang="pt-BR" sz="2000" b="1" u="sng" dirty="0">
                <a:latin typeface="Arial" panose="020B0604020202020204" pitchFamily="34" charset="0"/>
                <a:ea typeface="Times New Roman" panose="02020603050405020304" pitchFamily="18" charset="0"/>
                <a:cs typeface="Arial" panose="020B0604020202020204" pitchFamily="34" charset="0"/>
              </a:rPr>
              <a:t>SOMENTE TITULAÇÃO, SEM PRÉVIA REGULARIZAÇÃO e ADU</a:t>
            </a:r>
            <a:r>
              <a:rPr lang="pt-BR" sz="2000" b="1" dirty="0">
                <a:latin typeface="Arial" panose="020B0604020202020204" pitchFamily="34" charset="0"/>
                <a:ea typeface="Times New Roman" panose="02020603050405020304" pitchFamily="18" charset="0"/>
                <a:cs typeface="Arial" panose="020B0604020202020204" pitchFamily="34" charset="0"/>
              </a:rPr>
              <a:t>?</a:t>
            </a:r>
            <a:endParaRPr lang="pt-BR" sz="2000" b="1"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endParaRPr lang="pt-BR" sz="20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(titulação sem parcelamento - matrículas das unidades já existentes)</a:t>
            </a:r>
            <a:endParaRPr lang="pt-BR" sz="20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(dispensa ADU e RF – propicia nova base registral para a titulação)</a:t>
            </a:r>
            <a:endParaRPr lang="pt-BR" sz="20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pt-BR" sz="2000" b="1" dirty="0">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	</a:t>
            </a:r>
          </a:p>
          <a:p>
            <a:pPr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	Artigo 38, parágrafo único do Decreto 9.310/18 - </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A CRF, na hipótese de </a:t>
            </a:r>
            <a:r>
              <a:rPr lang="pt-BR" sz="2000" b="1" u="sng" dirty="0" err="1">
                <a:solidFill>
                  <a:srgbClr val="FF0000"/>
                </a:solidFill>
                <a:latin typeface="Arial" panose="020B0604020202020204" pitchFamily="34" charset="0"/>
                <a:ea typeface="Times New Roman" panose="02020603050405020304" pitchFamily="18" charset="0"/>
                <a:cs typeface="Arial" panose="020B0604020202020204" pitchFamily="34" charset="0"/>
              </a:rPr>
              <a:t>Reurb</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 somente para titulação final dos beneficiários de núcleos urbanos informais já registrados</a:t>
            </a:r>
            <a:r>
              <a:rPr lang="pt-BR" sz="2000" b="1" dirty="0">
                <a:latin typeface="Arial" panose="020B0604020202020204" pitchFamily="34" charset="0"/>
                <a:ea typeface="Times New Roman" panose="02020603050405020304" pitchFamily="18" charset="0"/>
                <a:cs typeface="Arial" panose="020B0604020202020204" pitchFamily="34" charset="0"/>
              </a:rPr>
              <a:t> junto ao cartório de registro de imóveis, </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dispensa a apresentação do projeto de regularização fundiária aprovado</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p>
          <a:p>
            <a:pPr algn="just">
              <a:spcAft>
                <a:spcPts val="0"/>
              </a:spcAft>
            </a:pPr>
            <a:endParaRPr lang="pt-BR" sz="2000" b="1" dirty="0">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pt-BR" sz="2000" b="1" dirty="0">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	Art. 23, § 6º - </a:t>
            </a:r>
            <a:r>
              <a:rPr lang="pt-BR" sz="2000" b="1" u="sng" dirty="0">
                <a:latin typeface="Arial" panose="020B0604020202020204" pitchFamily="34" charset="0"/>
                <a:ea typeface="Times New Roman" panose="02020603050405020304" pitchFamily="18" charset="0"/>
                <a:cs typeface="Arial" panose="020B0604020202020204" pitchFamily="34" charset="0"/>
              </a:rPr>
              <a:t>Poderá o poder público </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atribuir domínio</a:t>
            </a:r>
            <a:r>
              <a:rPr lang="pt-BR" sz="2000" b="1" u="sng" dirty="0">
                <a:latin typeface="Arial" panose="020B0604020202020204" pitchFamily="34" charset="0"/>
                <a:ea typeface="Times New Roman" panose="02020603050405020304" pitchFamily="18" charset="0"/>
                <a:cs typeface="Arial" panose="020B0604020202020204" pitchFamily="34" charset="0"/>
              </a:rPr>
              <a:t> adquirido por legitimação fundiária aos </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ocupantes que não tenham constado da listagem inicial</a:t>
            </a:r>
            <a:r>
              <a:rPr lang="pt-BR" sz="2000" b="1" dirty="0">
                <a:latin typeface="Arial" panose="020B0604020202020204" pitchFamily="34" charset="0"/>
                <a:ea typeface="Times New Roman" panose="02020603050405020304" pitchFamily="18" charset="0"/>
                <a:cs typeface="Arial" panose="020B0604020202020204" pitchFamily="34" charset="0"/>
              </a:rPr>
              <a:t>, mediante cadastramento complementar, sem prejuízo dos direitos de quem haja constado na listagem inicial.</a:t>
            </a:r>
            <a:endParaRPr lang="pt-BR" sz="2000" b="1"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076724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a:extLst>
              <a:ext uri="{FF2B5EF4-FFF2-40B4-BE49-F238E27FC236}">
                <a16:creationId xmlns="" xmlns:a16="http://schemas.microsoft.com/office/drawing/2014/main" id="{22FEABE3-D902-46A1-9AD9-B2BBD6B8ED41}"/>
              </a:ext>
            </a:extLst>
          </p:cNvPr>
          <p:cNvSpPr/>
          <p:nvPr/>
        </p:nvSpPr>
        <p:spPr>
          <a:xfrm>
            <a:off x="92765" y="130183"/>
            <a:ext cx="11953461" cy="6594113"/>
          </a:xfrm>
          <a:prstGeom prst="rect">
            <a:avLst/>
          </a:prstGeom>
        </p:spPr>
        <p:txBody>
          <a:bodyPr wrap="square">
            <a:spAutoFit/>
          </a:bodyPr>
          <a:lstStyle/>
          <a:p>
            <a:pPr indent="333375" algn="ctr">
              <a:spcAft>
                <a:spcPts val="0"/>
              </a:spcAft>
            </a:pPr>
            <a:r>
              <a:rPr lang="pt-BR" sz="2000" b="1" u="sng" dirty="0">
                <a:solidFill>
                  <a:srgbClr val="FF0000"/>
                </a:solidFill>
                <a:latin typeface="Arial" pitchFamily="34" charset="0"/>
                <a:ea typeface="Times New Roman" panose="02020603050405020304" pitchFamily="18" charset="0"/>
                <a:cs typeface="Arial" pitchFamily="34" charset="0"/>
              </a:rPr>
              <a:t>Art. 13, § 1º Serão isentos de emolumentos, entre outros, os seguintes (</a:t>
            </a:r>
            <a:r>
              <a:rPr lang="pt-BR" sz="2000" b="1" u="sng" dirty="0" err="1">
                <a:solidFill>
                  <a:srgbClr val="FF0000"/>
                </a:solidFill>
                <a:latin typeface="Arial" panose="020B0604020202020204" pitchFamily="34" charset="0"/>
                <a:ea typeface="Times New Roman" panose="02020603050405020304" pitchFamily="18" charset="0"/>
                <a:cs typeface="Arial" pitchFamily="34" charset="0"/>
              </a:rPr>
              <a:t>Reurb</a:t>
            </a:r>
            <a:r>
              <a:rPr lang="pt-BR" sz="2000" b="1" u="sng" dirty="0">
                <a:solidFill>
                  <a:srgbClr val="FF0000"/>
                </a:solidFill>
                <a:latin typeface="Arial" panose="020B0604020202020204" pitchFamily="34" charset="0"/>
                <a:ea typeface="Times New Roman" panose="02020603050405020304" pitchFamily="18" charset="0"/>
                <a:cs typeface="Arial" pitchFamily="34" charset="0"/>
              </a:rPr>
              <a:t>-S)</a:t>
            </a:r>
            <a:r>
              <a:rPr lang="pt-BR" sz="2000" b="1" dirty="0">
                <a:latin typeface="Arial" panose="020B0604020202020204" pitchFamily="34" charset="0"/>
                <a:ea typeface="Times New Roman" panose="02020603050405020304" pitchFamily="18" charset="0"/>
                <a:cs typeface="Arial" pitchFamily="34" charset="0"/>
              </a:rPr>
              <a:t>:</a:t>
            </a:r>
            <a:endParaRPr lang="pt-BR" sz="2000" b="1" dirty="0">
              <a:effectLst/>
              <a:latin typeface="Arial" pitchFamily="34" charset="0"/>
              <a:ea typeface="Times New Roman" panose="02020603050405020304" pitchFamily="18" charset="0"/>
              <a:cs typeface="Arial" pitchFamily="34" charset="0"/>
            </a:endParaRPr>
          </a:p>
          <a:p>
            <a:pPr indent="333375" algn="ctr">
              <a:spcAft>
                <a:spcPts val="0"/>
              </a:spcAft>
            </a:pPr>
            <a:endParaRPr lang="pt-BR" sz="2000" b="1" dirty="0">
              <a:latin typeface="Arial" panose="020B0604020202020204" pitchFamily="34" charset="0"/>
              <a:ea typeface="Times New Roman" panose="02020603050405020304" pitchFamily="18" charset="0"/>
              <a:cs typeface="Arial" pitchFamily="34" charset="0"/>
            </a:endParaRPr>
          </a:p>
          <a:p>
            <a:pPr indent="333375" algn="ctr">
              <a:spcAft>
                <a:spcPts val="0"/>
              </a:spcAft>
            </a:pPr>
            <a:r>
              <a:rPr lang="pt-BR" sz="2000" b="1" dirty="0">
                <a:latin typeface="Arial" panose="020B0604020202020204" pitchFamily="34" charset="0"/>
                <a:ea typeface="Times New Roman" panose="02020603050405020304" pitchFamily="18" charset="0"/>
                <a:cs typeface="Arial" pitchFamily="34" charset="0"/>
              </a:rPr>
              <a:t>I - o </a:t>
            </a:r>
            <a:r>
              <a:rPr lang="pt-BR" sz="2000" b="1" u="sng" dirty="0">
                <a:latin typeface="Arial" panose="020B0604020202020204" pitchFamily="34" charset="0"/>
                <a:ea typeface="Times New Roman" panose="02020603050405020304" pitchFamily="18" charset="0"/>
                <a:cs typeface="Arial" pitchFamily="34" charset="0"/>
              </a:rPr>
              <a:t>primeiro registro da </a:t>
            </a:r>
            <a:r>
              <a:rPr lang="pt-BR" sz="2000" b="1" u="sng" dirty="0" err="1">
                <a:latin typeface="Arial" panose="020B0604020202020204" pitchFamily="34" charset="0"/>
                <a:ea typeface="Times New Roman" panose="02020603050405020304" pitchFamily="18" charset="0"/>
                <a:cs typeface="Arial" pitchFamily="34" charset="0"/>
              </a:rPr>
              <a:t>Reurb</a:t>
            </a:r>
            <a:r>
              <a:rPr lang="pt-BR" sz="2000" b="1" u="sng" dirty="0">
                <a:latin typeface="Arial" panose="020B0604020202020204" pitchFamily="34" charset="0"/>
                <a:ea typeface="Times New Roman" panose="02020603050405020304" pitchFamily="18" charset="0"/>
                <a:cs typeface="Arial" pitchFamily="34" charset="0"/>
              </a:rPr>
              <a:t>-S</a:t>
            </a:r>
            <a:r>
              <a:rPr lang="pt-BR" sz="2000" b="1" dirty="0">
                <a:latin typeface="Arial" panose="020B0604020202020204" pitchFamily="34" charset="0"/>
                <a:ea typeface="Times New Roman" panose="02020603050405020304" pitchFamily="18" charset="0"/>
                <a:cs typeface="Arial" pitchFamily="34" charset="0"/>
              </a:rPr>
              <a:t>, o qual confere direitos reais aos seus beneficiários;</a:t>
            </a:r>
            <a:endParaRPr lang="pt-BR" sz="2000" b="1" dirty="0">
              <a:effectLst/>
              <a:latin typeface="Arial" pitchFamily="34" charset="0"/>
              <a:ea typeface="Times New Roman" panose="02020603050405020304" pitchFamily="18" charset="0"/>
              <a:cs typeface="Arial" pitchFamily="34" charset="0"/>
            </a:endParaRPr>
          </a:p>
          <a:p>
            <a:pPr indent="333375" algn="ctr">
              <a:spcAft>
                <a:spcPts val="0"/>
              </a:spcAft>
            </a:pPr>
            <a:r>
              <a:rPr lang="pt-BR" sz="2000" b="1" dirty="0">
                <a:latin typeface="Arial" panose="020B0604020202020204" pitchFamily="34" charset="0"/>
                <a:ea typeface="Times New Roman" panose="02020603050405020304" pitchFamily="18" charset="0"/>
                <a:cs typeface="Arial" pitchFamily="34" charset="0"/>
              </a:rPr>
              <a:t>II - o registro da </a:t>
            </a:r>
            <a:r>
              <a:rPr lang="pt-BR" sz="2000" b="1" u="sng" dirty="0">
                <a:latin typeface="Arial" panose="020B0604020202020204" pitchFamily="34" charset="0"/>
                <a:ea typeface="Times New Roman" panose="02020603050405020304" pitchFamily="18" charset="0"/>
                <a:cs typeface="Arial" pitchFamily="34" charset="0"/>
              </a:rPr>
              <a:t>legitimação fundiária</a:t>
            </a:r>
            <a:r>
              <a:rPr lang="pt-BR" sz="2000" b="1" dirty="0">
                <a:latin typeface="Arial" panose="020B0604020202020204" pitchFamily="34" charset="0"/>
                <a:ea typeface="Times New Roman" panose="02020603050405020304" pitchFamily="18" charset="0"/>
                <a:cs typeface="Arial" pitchFamily="34" charset="0"/>
              </a:rPr>
              <a:t>;</a:t>
            </a:r>
            <a:endParaRPr lang="pt-BR" sz="2000" b="1" dirty="0">
              <a:effectLst/>
              <a:latin typeface="Arial" pitchFamily="34" charset="0"/>
              <a:ea typeface="Times New Roman" panose="02020603050405020304" pitchFamily="18" charset="0"/>
              <a:cs typeface="Arial" pitchFamily="34" charset="0"/>
            </a:endParaRPr>
          </a:p>
          <a:p>
            <a:pPr indent="333375" algn="ctr">
              <a:spcAft>
                <a:spcPts val="0"/>
              </a:spcAft>
            </a:pPr>
            <a:r>
              <a:rPr lang="pt-BR" sz="2000" b="1" dirty="0">
                <a:latin typeface="Arial" panose="020B0604020202020204" pitchFamily="34" charset="0"/>
                <a:ea typeface="Times New Roman" panose="02020603050405020304" pitchFamily="18" charset="0"/>
                <a:cs typeface="Arial" pitchFamily="34" charset="0"/>
              </a:rPr>
              <a:t>III - o registro do título de legitimação de posse e a sua conversão em título de propriedade;</a:t>
            </a:r>
            <a:endParaRPr lang="pt-BR" sz="2000" b="1" dirty="0">
              <a:effectLst/>
              <a:latin typeface="Arial" pitchFamily="34" charset="0"/>
              <a:ea typeface="Times New Roman" panose="02020603050405020304" pitchFamily="18" charset="0"/>
              <a:cs typeface="Arial" pitchFamily="34" charset="0"/>
            </a:endParaRPr>
          </a:p>
          <a:p>
            <a:pPr indent="333375" algn="ctr">
              <a:spcAft>
                <a:spcPts val="0"/>
              </a:spcAft>
            </a:pPr>
            <a:r>
              <a:rPr lang="pt-BR" sz="2000" b="1" dirty="0">
                <a:latin typeface="Arial" panose="020B0604020202020204" pitchFamily="34" charset="0"/>
                <a:ea typeface="Times New Roman" panose="02020603050405020304" pitchFamily="18" charset="0"/>
                <a:cs typeface="Arial" pitchFamily="34" charset="0"/>
              </a:rPr>
              <a:t>IV - o registro da CRF e do projeto de regularização fundiária, com </a:t>
            </a:r>
            <a:r>
              <a:rPr lang="pt-BR" sz="2000" b="1" u="sng" dirty="0">
                <a:latin typeface="Arial" panose="020B0604020202020204" pitchFamily="34" charset="0"/>
                <a:ea typeface="Times New Roman" panose="02020603050405020304" pitchFamily="18" charset="0"/>
                <a:cs typeface="Arial" pitchFamily="34" charset="0"/>
              </a:rPr>
              <a:t>abertura de matrícula para cada unidade imobiliária</a:t>
            </a:r>
            <a:r>
              <a:rPr lang="pt-BR" sz="2000" b="1" dirty="0">
                <a:latin typeface="Arial" panose="020B0604020202020204" pitchFamily="34" charset="0"/>
                <a:ea typeface="Times New Roman" panose="02020603050405020304" pitchFamily="18" charset="0"/>
                <a:cs typeface="Arial" pitchFamily="34" charset="0"/>
              </a:rPr>
              <a:t> urbana regularizada;</a:t>
            </a:r>
            <a:endParaRPr lang="pt-BR" sz="2000" b="1" dirty="0">
              <a:effectLst/>
              <a:latin typeface="Arial" pitchFamily="34" charset="0"/>
              <a:ea typeface="Times New Roman" panose="02020603050405020304" pitchFamily="18" charset="0"/>
              <a:cs typeface="Arial" pitchFamily="34" charset="0"/>
            </a:endParaRPr>
          </a:p>
          <a:p>
            <a:pPr indent="333375" algn="ctr">
              <a:spcAft>
                <a:spcPts val="0"/>
              </a:spcAft>
            </a:pPr>
            <a:r>
              <a:rPr lang="pt-BR" sz="2000" b="1" dirty="0">
                <a:latin typeface="Arial" panose="020B0604020202020204" pitchFamily="34" charset="0"/>
                <a:ea typeface="Times New Roman" panose="02020603050405020304" pitchFamily="18" charset="0"/>
                <a:cs typeface="Arial" pitchFamily="34" charset="0"/>
              </a:rPr>
              <a:t>V - a </a:t>
            </a:r>
            <a:r>
              <a:rPr lang="pt-BR" sz="2000" b="1" u="sng" dirty="0">
                <a:latin typeface="Arial" panose="020B0604020202020204" pitchFamily="34" charset="0"/>
                <a:ea typeface="Times New Roman" panose="02020603050405020304" pitchFamily="18" charset="0"/>
                <a:cs typeface="Arial" pitchFamily="34" charset="0"/>
              </a:rPr>
              <a:t>primeira </a:t>
            </a:r>
            <a:r>
              <a:rPr lang="pt-BR" sz="2000" b="1" u="sng" dirty="0">
                <a:solidFill>
                  <a:srgbClr val="FF0000"/>
                </a:solidFill>
                <a:latin typeface="Arial" panose="020B0604020202020204" pitchFamily="34" charset="0"/>
                <a:ea typeface="Times New Roman" panose="02020603050405020304" pitchFamily="18" charset="0"/>
                <a:cs typeface="Arial" pitchFamily="34" charset="0"/>
              </a:rPr>
              <a:t>averbação de construção residencial,</a:t>
            </a:r>
            <a:r>
              <a:rPr lang="pt-BR" sz="2000" b="1" u="sng" dirty="0">
                <a:latin typeface="Arial" panose="020B0604020202020204" pitchFamily="34" charset="0"/>
                <a:ea typeface="Times New Roman" panose="02020603050405020304" pitchFamily="18" charset="0"/>
                <a:cs typeface="Arial" pitchFamily="34" charset="0"/>
              </a:rPr>
              <a:t> desde que </a:t>
            </a:r>
            <a:r>
              <a:rPr lang="pt-BR" sz="2000" b="1" u="sng" dirty="0">
                <a:solidFill>
                  <a:srgbClr val="FF0000"/>
                </a:solidFill>
                <a:latin typeface="Arial" panose="020B0604020202020204" pitchFamily="34" charset="0"/>
                <a:ea typeface="Times New Roman" panose="02020603050405020304" pitchFamily="18" charset="0"/>
                <a:cs typeface="Arial" pitchFamily="34" charset="0"/>
              </a:rPr>
              <a:t>respeitado o limite de até setenta metros quadrados</a:t>
            </a:r>
            <a:r>
              <a:rPr lang="pt-BR" sz="2000" b="1" dirty="0" smtClean="0">
                <a:solidFill>
                  <a:srgbClr val="FF0000"/>
                </a:solidFill>
                <a:latin typeface="Arial" panose="020B0604020202020204" pitchFamily="34" charset="0"/>
                <a:ea typeface="Times New Roman" panose="02020603050405020304" pitchFamily="18" charset="0"/>
                <a:cs typeface="Arial" pitchFamily="34" charset="0"/>
              </a:rPr>
              <a:t>; (só perde essa isenção)</a:t>
            </a:r>
            <a:endParaRPr lang="pt-BR" sz="2000" b="1" dirty="0">
              <a:solidFill>
                <a:srgbClr val="FF0000"/>
              </a:solidFill>
              <a:latin typeface="Arial" panose="020B0604020202020204" pitchFamily="34" charset="0"/>
              <a:ea typeface="Times New Roman" panose="02020603050405020304" pitchFamily="18" charset="0"/>
              <a:cs typeface="Arial" pitchFamily="34" charset="0"/>
            </a:endParaRPr>
          </a:p>
          <a:p>
            <a:pPr indent="333375" algn="ctr">
              <a:spcAft>
                <a:spcPts val="0"/>
              </a:spcAft>
            </a:pPr>
            <a:r>
              <a:rPr lang="pt-BR" sz="2000" b="1" dirty="0">
                <a:latin typeface="Arial" panose="020B0604020202020204" pitchFamily="34" charset="0"/>
                <a:ea typeface="Times New Roman" panose="02020603050405020304" pitchFamily="18" charset="0"/>
                <a:cs typeface="Arial" pitchFamily="34" charset="0"/>
              </a:rPr>
              <a:t>VI - a aquisição do </a:t>
            </a:r>
            <a:r>
              <a:rPr lang="pt-BR" sz="2000" b="1" u="sng" dirty="0">
                <a:latin typeface="Arial" panose="020B0604020202020204" pitchFamily="34" charset="0"/>
                <a:ea typeface="Times New Roman" panose="02020603050405020304" pitchFamily="18" charset="0"/>
                <a:cs typeface="Arial" pitchFamily="34" charset="0"/>
              </a:rPr>
              <a:t>primeiro direito real sobre unidade imobiliária</a:t>
            </a:r>
            <a:r>
              <a:rPr lang="pt-BR" sz="2000" b="1" dirty="0">
                <a:latin typeface="Arial" panose="020B0604020202020204" pitchFamily="34" charset="0"/>
                <a:ea typeface="Times New Roman" panose="02020603050405020304" pitchFamily="18" charset="0"/>
                <a:cs typeface="Arial" pitchFamily="34" charset="0"/>
              </a:rPr>
              <a:t> derivada da </a:t>
            </a:r>
            <a:r>
              <a:rPr lang="pt-BR" sz="2000" b="1" dirty="0" err="1">
                <a:latin typeface="Arial" panose="020B0604020202020204" pitchFamily="34" charset="0"/>
                <a:ea typeface="Times New Roman" panose="02020603050405020304" pitchFamily="18" charset="0"/>
                <a:cs typeface="Arial" pitchFamily="34" charset="0"/>
              </a:rPr>
              <a:t>Reurb</a:t>
            </a:r>
            <a:r>
              <a:rPr lang="pt-BR" sz="2000" b="1" dirty="0">
                <a:latin typeface="Arial" panose="020B0604020202020204" pitchFamily="34" charset="0"/>
                <a:ea typeface="Times New Roman" panose="02020603050405020304" pitchFamily="18" charset="0"/>
                <a:cs typeface="Arial" pitchFamily="34" charset="0"/>
              </a:rPr>
              <a:t>-S;</a:t>
            </a:r>
          </a:p>
          <a:p>
            <a:pPr indent="333375" algn="ctr">
              <a:spcAft>
                <a:spcPts val="0"/>
              </a:spcAft>
            </a:pPr>
            <a:r>
              <a:rPr lang="pt-BR" sz="2000" b="1" dirty="0">
                <a:latin typeface="Arial" panose="020B0604020202020204" pitchFamily="34" charset="0"/>
                <a:ea typeface="Times New Roman" panose="02020603050405020304" pitchFamily="18" charset="0"/>
                <a:cs typeface="Arial" pitchFamily="34" charset="0"/>
              </a:rPr>
              <a:t>VII - o </a:t>
            </a:r>
            <a:r>
              <a:rPr lang="pt-BR" sz="2000" b="1" u="sng" dirty="0">
                <a:latin typeface="Arial" panose="020B0604020202020204" pitchFamily="34" charset="0"/>
                <a:ea typeface="Times New Roman" panose="02020603050405020304" pitchFamily="18" charset="0"/>
                <a:cs typeface="Arial" pitchFamily="34" charset="0"/>
              </a:rPr>
              <a:t>primeiro registro do direito real de laje</a:t>
            </a:r>
            <a:r>
              <a:rPr lang="pt-BR" sz="2000" b="1" dirty="0">
                <a:latin typeface="Arial" panose="020B0604020202020204" pitchFamily="34" charset="0"/>
                <a:ea typeface="Times New Roman" panose="02020603050405020304" pitchFamily="18" charset="0"/>
                <a:cs typeface="Arial" pitchFamily="34" charset="0"/>
              </a:rPr>
              <a:t> no âmbito da </a:t>
            </a:r>
            <a:r>
              <a:rPr lang="pt-BR" sz="2000" b="1" dirty="0" err="1">
                <a:latin typeface="Arial" panose="020B0604020202020204" pitchFamily="34" charset="0"/>
                <a:ea typeface="Times New Roman" panose="02020603050405020304" pitchFamily="18" charset="0"/>
                <a:cs typeface="Arial" pitchFamily="34" charset="0"/>
              </a:rPr>
              <a:t>Reurb</a:t>
            </a:r>
            <a:r>
              <a:rPr lang="pt-BR" sz="2000" b="1" dirty="0">
                <a:latin typeface="Arial" panose="020B0604020202020204" pitchFamily="34" charset="0"/>
                <a:ea typeface="Times New Roman" panose="02020603050405020304" pitchFamily="18" charset="0"/>
                <a:cs typeface="Arial" pitchFamily="34" charset="0"/>
              </a:rPr>
              <a:t>-S; e</a:t>
            </a:r>
          </a:p>
          <a:p>
            <a:pPr indent="333375" algn="ctr">
              <a:spcAft>
                <a:spcPts val="0"/>
              </a:spcAft>
            </a:pPr>
            <a:r>
              <a:rPr lang="pt-BR" sz="2000" b="1" dirty="0">
                <a:latin typeface="Arial" panose="020B0604020202020204" pitchFamily="34" charset="0"/>
                <a:ea typeface="Times New Roman" panose="02020603050405020304" pitchFamily="18" charset="0"/>
                <a:cs typeface="Arial" pitchFamily="34" charset="0"/>
              </a:rPr>
              <a:t>VIII - o fornecimento de </a:t>
            </a:r>
            <a:r>
              <a:rPr lang="pt-BR" sz="2000" b="1" u="sng" dirty="0">
                <a:solidFill>
                  <a:srgbClr val="FF0000"/>
                </a:solidFill>
                <a:latin typeface="Arial" panose="020B0604020202020204" pitchFamily="34" charset="0"/>
                <a:ea typeface="Times New Roman" panose="02020603050405020304" pitchFamily="18" charset="0"/>
                <a:cs typeface="Arial" pitchFamily="34" charset="0"/>
              </a:rPr>
              <a:t>certidões de registro para os atos previstos neste artigo</a:t>
            </a:r>
            <a:r>
              <a:rPr lang="pt-BR" sz="2000" b="1" dirty="0">
                <a:solidFill>
                  <a:srgbClr val="FF0000"/>
                </a:solidFill>
                <a:latin typeface="Arial" panose="020B0604020202020204" pitchFamily="34" charset="0"/>
                <a:ea typeface="Times New Roman" panose="02020603050405020304" pitchFamily="18" charset="0"/>
                <a:cs typeface="Arial" pitchFamily="34" charset="0"/>
              </a:rPr>
              <a:t>.</a:t>
            </a:r>
          </a:p>
          <a:p>
            <a:pPr indent="333375" algn="ctr">
              <a:spcAft>
                <a:spcPts val="0"/>
              </a:spcAft>
            </a:pPr>
            <a:endParaRPr lang="pt-BR" sz="2000" b="1" u="sng" dirty="0">
              <a:latin typeface="Arial" panose="020B0604020202020204" pitchFamily="34" charset="0"/>
              <a:ea typeface="Times New Roman" panose="02020603050405020304" pitchFamily="18" charset="0"/>
              <a:cs typeface="Arial" pitchFamily="34" charset="0"/>
            </a:endParaRPr>
          </a:p>
          <a:p>
            <a:pPr indent="333375" algn="ctr">
              <a:spcAft>
                <a:spcPts val="0"/>
              </a:spcAft>
            </a:pPr>
            <a:r>
              <a:rPr lang="pt-BR" sz="2000" b="1" u="sng" dirty="0">
                <a:latin typeface="Arial" panose="020B0604020202020204" pitchFamily="34" charset="0"/>
                <a:ea typeface="Times New Roman" panose="02020603050405020304" pitchFamily="18" charset="0"/>
                <a:cs typeface="Arial" pitchFamily="34" charset="0"/>
              </a:rPr>
              <a:t>Artigo 54 do Decreto 9.310/18</a:t>
            </a:r>
          </a:p>
          <a:p>
            <a:pPr algn="ctr">
              <a:spcBef>
                <a:spcPts val="1500"/>
              </a:spcBef>
              <a:spcAft>
                <a:spcPts val="1500"/>
              </a:spcAft>
            </a:pPr>
            <a:r>
              <a:rPr lang="pt-BR" sz="2000" b="1" dirty="0">
                <a:latin typeface="Arial" panose="020B0604020202020204" pitchFamily="34" charset="0"/>
                <a:ea typeface="Times New Roman" panose="02020603050405020304" pitchFamily="18" charset="0"/>
                <a:cs typeface="Arial" pitchFamily="34" charset="0"/>
              </a:rPr>
              <a:t>VIII - a </a:t>
            </a:r>
            <a:r>
              <a:rPr lang="pt-BR" sz="2000" b="1" u="sng" dirty="0">
                <a:latin typeface="Arial" panose="020B0604020202020204" pitchFamily="34" charset="0"/>
                <a:ea typeface="Times New Roman" panose="02020603050405020304" pitchFamily="18" charset="0"/>
                <a:cs typeface="Arial" pitchFamily="34" charset="0"/>
              </a:rPr>
              <a:t>averbação das edificações de conjuntos habitacionais ou condomínios</a:t>
            </a:r>
            <a:r>
              <a:rPr lang="pt-BR" sz="2000" b="1" dirty="0">
                <a:latin typeface="Arial" panose="020B0604020202020204" pitchFamily="34" charset="0"/>
                <a:ea typeface="Times New Roman" panose="02020603050405020304" pitchFamily="18" charset="0"/>
                <a:cs typeface="Arial" pitchFamily="34" charset="0"/>
              </a:rPr>
              <a:t>;</a:t>
            </a:r>
          </a:p>
          <a:p>
            <a:pPr algn="ctr">
              <a:spcBef>
                <a:spcPts val="1500"/>
              </a:spcBef>
              <a:spcAft>
                <a:spcPts val="1500"/>
              </a:spcAft>
            </a:pPr>
            <a:r>
              <a:rPr lang="pt-BR" sz="2000" b="1" dirty="0">
                <a:latin typeface="Arial" panose="020B0604020202020204" pitchFamily="34" charset="0"/>
                <a:ea typeface="Times New Roman" panose="02020603050405020304" pitchFamily="18" charset="0"/>
                <a:cs typeface="Arial" pitchFamily="34" charset="0"/>
              </a:rPr>
              <a:t>IX - a </a:t>
            </a:r>
            <a:r>
              <a:rPr lang="pt-BR" sz="2000" b="1" u="sng" dirty="0">
                <a:latin typeface="Arial" panose="020B0604020202020204" pitchFamily="34" charset="0"/>
                <a:ea typeface="Times New Roman" panose="02020603050405020304" pitchFamily="18" charset="0"/>
                <a:cs typeface="Arial" pitchFamily="34" charset="0"/>
              </a:rPr>
              <a:t>abertura de matrícula para a área objeto da regularização fundiária</a:t>
            </a:r>
            <a:r>
              <a:rPr lang="pt-BR" sz="2000" b="1" dirty="0">
                <a:latin typeface="Arial" panose="020B0604020202020204" pitchFamily="34" charset="0"/>
                <a:ea typeface="Times New Roman" panose="02020603050405020304" pitchFamily="18" charset="0"/>
                <a:cs typeface="Arial" pitchFamily="34" charset="0"/>
              </a:rPr>
              <a:t>, quando necessária;</a:t>
            </a:r>
          </a:p>
          <a:p>
            <a:pPr algn="ctr">
              <a:spcBef>
                <a:spcPts val="1500"/>
              </a:spcBef>
              <a:spcAft>
                <a:spcPts val="1500"/>
              </a:spcAft>
            </a:pPr>
            <a:r>
              <a:rPr lang="pt-BR" sz="2000" b="1" dirty="0">
                <a:latin typeface="Arial" panose="020B0604020202020204" pitchFamily="34" charset="0"/>
                <a:ea typeface="Times New Roman" panose="02020603050405020304" pitchFamily="18" charset="0"/>
                <a:cs typeface="Arial" pitchFamily="34" charset="0"/>
              </a:rPr>
              <a:t>X - a </a:t>
            </a:r>
            <a:r>
              <a:rPr lang="pt-BR" sz="2000" b="1" u="sng" dirty="0">
                <a:latin typeface="Arial" panose="020B0604020202020204" pitchFamily="34" charset="0"/>
                <a:ea typeface="Times New Roman" panose="02020603050405020304" pitchFamily="18" charset="0"/>
                <a:cs typeface="Arial" pitchFamily="34" charset="0"/>
              </a:rPr>
              <a:t>abertura de matrículas individualizadas para as áreas públicas</a:t>
            </a:r>
            <a:r>
              <a:rPr lang="pt-BR" sz="2000" b="1" dirty="0">
                <a:latin typeface="Arial" panose="020B0604020202020204" pitchFamily="34" charset="0"/>
                <a:ea typeface="Times New Roman" panose="02020603050405020304" pitchFamily="18" charset="0"/>
                <a:cs typeface="Arial" pitchFamily="34" charset="0"/>
              </a:rPr>
              <a:t> resultantes do projeto de regularização;</a:t>
            </a:r>
            <a:endParaRPr lang="pt-BR" sz="2000" b="1" dirty="0">
              <a:effectLst/>
              <a:latin typeface="Arial" pitchFamily="34" charset="0"/>
              <a:ea typeface="Times New Roman" panose="02020603050405020304" pitchFamily="18" charset="0"/>
              <a:cs typeface="Arial" pitchFamily="34" charset="0"/>
            </a:endParaRPr>
          </a:p>
        </p:txBody>
      </p:sp>
    </p:spTree>
    <p:extLst>
      <p:ext uri="{BB962C8B-B14F-4D97-AF65-F5344CB8AC3E}">
        <p14:creationId xmlns:p14="http://schemas.microsoft.com/office/powerpoint/2010/main" val="8214528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E67FAEF1-3768-4257-981E-76BAE053B212}"/>
              </a:ext>
            </a:extLst>
          </p:cNvPr>
          <p:cNvSpPr/>
          <p:nvPr/>
        </p:nvSpPr>
        <p:spPr>
          <a:xfrm>
            <a:off x="-1" y="423432"/>
            <a:ext cx="12085983" cy="5509200"/>
          </a:xfrm>
          <a:prstGeom prst="rect">
            <a:avLst/>
          </a:prstGeom>
        </p:spPr>
        <p:txBody>
          <a:bodyPr wrap="square">
            <a:spAutoFit/>
          </a:bodyPr>
          <a:lstStyle/>
          <a:p>
            <a:pPr marL="449580" indent="333375" algn="ctr">
              <a:spcAft>
                <a:spcPts val="0"/>
              </a:spcAft>
            </a:pPr>
            <a:r>
              <a:rPr lang="pt-BR" sz="3200" b="1" dirty="0">
                <a:latin typeface="Arial" pitchFamily="34" charset="0"/>
                <a:ea typeface="Times New Roman" panose="02020603050405020304" pitchFamily="18" charset="0"/>
                <a:cs typeface="Arial" pitchFamily="34" charset="0"/>
              </a:rPr>
              <a:t/>
            </a:r>
            <a:br>
              <a:rPr lang="pt-BR" sz="3200" b="1" dirty="0">
                <a:latin typeface="Arial" pitchFamily="34" charset="0"/>
                <a:ea typeface="Times New Roman" panose="02020603050405020304" pitchFamily="18" charset="0"/>
                <a:cs typeface="Arial" pitchFamily="34" charset="0"/>
              </a:rPr>
            </a:br>
            <a:r>
              <a:rPr lang="pt-BR" sz="3200" b="1" u="sng" dirty="0">
                <a:solidFill>
                  <a:srgbClr val="FF0000"/>
                </a:solidFill>
                <a:latin typeface="Arial" pitchFamily="34" charset="0"/>
                <a:ea typeface="Times New Roman" panose="02020603050405020304" pitchFamily="18" charset="0"/>
                <a:cs typeface="Arial" pitchFamily="34" charset="0"/>
              </a:rPr>
              <a:t>MARCO FINAL DA GRATUIDADE</a:t>
            </a:r>
          </a:p>
          <a:p>
            <a:pPr marL="449580" indent="333375" algn="just">
              <a:spcAft>
                <a:spcPts val="0"/>
              </a:spcAft>
            </a:pPr>
            <a:endParaRPr lang="pt-BR" sz="3200" b="1" dirty="0">
              <a:latin typeface="Arial" pitchFamily="34" charset="0"/>
              <a:ea typeface="Times New Roman" panose="02020603050405020304" pitchFamily="18" charset="0"/>
              <a:cs typeface="Arial" pitchFamily="34" charset="0"/>
            </a:endParaRPr>
          </a:p>
          <a:p>
            <a:pPr marL="449580" indent="333375" algn="just">
              <a:spcAft>
                <a:spcPts val="0"/>
              </a:spcAft>
            </a:pPr>
            <a:r>
              <a:rPr lang="pt-BR" sz="3200" b="1" dirty="0">
                <a:latin typeface="Arial" pitchFamily="34" charset="0"/>
                <a:ea typeface="Times New Roman" panose="02020603050405020304" pitchFamily="18" charset="0"/>
                <a:cs typeface="Arial" pitchFamily="34" charset="0"/>
              </a:rPr>
              <a:t>Art. 56 do Decreto 9.310/18 - </a:t>
            </a:r>
            <a:r>
              <a:rPr lang="pt-BR" sz="3200" b="1" u="sng" dirty="0">
                <a:solidFill>
                  <a:srgbClr val="FF0000"/>
                </a:solidFill>
                <a:latin typeface="Arial" panose="020B0604020202020204" pitchFamily="34" charset="0"/>
                <a:ea typeface="Times New Roman" panose="02020603050405020304" pitchFamily="18" charset="0"/>
                <a:cs typeface="Arial" pitchFamily="34" charset="0"/>
              </a:rPr>
              <a:t>Para a dispensa de custas e emolumentos</a:t>
            </a:r>
            <a:r>
              <a:rPr lang="pt-BR" sz="3200" b="1" dirty="0">
                <a:latin typeface="Arial" panose="020B0604020202020204" pitchFamily="34" charset="0"/>
                <a:ea typeface="Times New Roman" panose="02020603050405020304" pitchFamily="18" charset="0"/>
                <a:cs typeface="Arial" pitchFamily="34" charset="0"/>
              </a:rPr>
              <a:t> prevista na </a:t>
            </a:r>
            <a:r>
              <a:rPr lang="pt-BR" sz="3200" b="1" u="sng" dirty="0">
                <a:latin typeface="Arial" panose="020B0604020202020204" pitchFamily="34" charset="0"/>
                <a:ea typeface="Times New Roman" panose="02020603050405020304" pitchFamily="18" charset="0"/>
                <a:cs typeface="Arial" pitchFamily="34" charset="0"/>
                <a:hlinkClick r:id="rId2"/>
              </a:rPr>
              <a:t>Lei nº 13.465, de 2017 </a:t>
            </a:r>
            <a:r>
              <a:rPr lang="pt-BR" sz="3200" b="1" dirty="0">
                <a:latin typeface="Arial" panose="020B0604020202020204" pitchFamily="34" charset="0"/>
                <a:ea typeface="Times New Roman" panose="02020603050405020304" pitchFamily="18" charset="0"/>
                <a:cs typeface="Arial" pitchFamily="34" charset="0"/>
              </a:rPr>
              <a:t>, </a:t>
            </a:r>
            <a:r>
              <a:rPr lang="pt-BR" sz="3200" b="1" u="sng" dirty="0">
                <a:solidFill>
                  <a:srgbClr val="FF0000"/>
                </a:solidFill>
                <a:latin typeface="Arial" panose="020B0604020202020204" pitchFamily="34" charset="0"/>
                <a:ea typeface="Times New Roman" panose="02020603050405020304" pitchFamily="18" charset="0"/>
                <a:cs typeface="Arial" pitchFamily="34" charset="0"/>
              </a:rPr>
              <a:t>será apresentado o título de legitimação fundiária</a:t>
            </a:r>
            <a:r>
              <a:rPr lang="pt-BR" sz="3200" b="1" dirty="0">
                <a:solidFill>
                  <a:srgbClr val="FF0000"/>
                </a:solidFill>
                <a:latin typeface="Arial" panose="020B0604020202020204" pitchFamily="34" charset="0"/>
                <a:ea typeface="Times New Roman" panose="02020603050405020304" pitchFamily="18" charset="0"/>
                <a:cs typeface="Arial" pitchFamily="34" charset="0"/>
              </a:rPr>
              <a:t>,</a:t>
            </a:r>
            <a:r>
              <a:rPr lang="pt-BR" sz="3200" b="1" dirty="0">
                <a:latin typeface="Arial" panose="020B0604020202020204" pitchFamily="34" charset="0"/>
                <a:ea typeface="Times New Roman" panose="02020603050405020304" pitchFamily="18" charset="0"/>
                <a:cs typeface="Arial" pitchFamily="34" charset="0"/>
              </a:rPr>
              <a:t> de posse </a:t>
            </a:r>
            <a:r>
              <a:rPr lang="pt-BR" sz="3200" b="1" u="sng" dirty="0">
                <a:solidFill>
                  <a:srgbClr val="FF0000"/>
                </a:solidFill>
                <a:latin typeface="Arial" panose="020B0604020202020204" pitchFamily="34" charset="0"/>
                <a:ea typeface="Times New Roman" panose="02020603050405020304" pitchFamily="18" charset="0"/>
                <a:cs typeface="Arial" pitchFamily="34" charset="0"/>
              </a:rPr>
              <a:t>ou outro instrumento de aquisição</a:t>
            </a:r>
            <a:r>
              <a:rPr lang="pt-BR" sz="3200" b="1" dirty="0">
                <a:solidFill>
                  <a:srgbClr val="FF0000"/>
                </a:solidFill>
                <a:latin typeface="Arial" panose="020B0604020202020204" pitchFamily="34" charset="0"/>
                <a:ea typeface="Times New Roman" panose="02020603050405020304" pitchFamily="18" charset="0"/>
                <a:cs typeface="Arial" pitchFamily="34" charset="0"/>
              </a:rPr>
              <a:t>,</a:t>
            </a:r>
            <a:r>
              <a:rPr lang="pt-BR" sz="3200" b="1" dirty="0">
                <a:latin typeface="Arial" panose="020B0604020202020204" pitchFamily="34" charset="0"/>
                <a:ea typeface="Times New Roman" panose="02020603050405020304" pitchFamily="18" charset="0"/>
                <a:cs typeface="Arial" pitchFamily="34" charset="0"/>
              </a:rPr>
              <a:t> pelos legitimados ou pelos ocupantes, ao oficial do cartório de registro de imóveis competente, </a:t>
            </a:r>
            <a:r>
              <a:rPr lang="pt-BR" sz="3200" b="1" u="sng" dirty="0">
                <a:solidFill>
                  <a:srgbClr val="FF0000"/>
                </a:solidFill>
                <a:latin typeface="Arial" panose="020B0604020202020204" pitchFamily="34" charset="0"/>
                <a:ea typeface="Times New Roman" panose="02020603050405020304" pitchFamily="18" charset="0"/>
                <a:cs typeface="Arial" pitchFamily="34" charset="0"/>
              </a:rPr>
              <a:t>no prazo máximo de um ano, contado da data de emissão do título</a:t>
            </a:r>
            <a:r>
              <a:rPr lang="pt-BR" sz="3200" b="1" dirty="0">
                <a:solidFill>
                  <a:srgbClr val="FF0000"/>
                </a:solidFill>
                <a:latin typeface="Arial" panose="020B0604020202020204" pitchFamily="34" charset="0"/>
                <a:ea typeface="Times New Roman" panose="02020603050405020304" pitchFamily="18" charset="0"/>
                <a:cs typeface="Arial" pitchFamily="34" charset="0"/>
              </a:rPr>
              <a:t>.</a:t>
            </a:r>
            <a:endParaRPr lang="pt-BR" sz="3200" dirty="0">
              <a:solidFill>
                <a:srgbClr val="FF0000"/>
              </a:solidFill>
              <a:effectLst/>
              <a:latin typeface="Arial" pitchFamily="34" charset="0"/>
              <a:ea typeface="Times New Roman" panose="02020603050405020304" pitchFamily="18" charset="0"/>
              <a:cs typeface="Arial" pitchFamily="34" charset="0"/>
            </a:endParaRPr>
          </a:p>
          <a:p>
            <a:pPr indent="333375" algn="just">
              <a:spcAft>
                <a:spcPts val="0"/>
              </a:spcAft>
            </a:pPr>
            <a:r>
              <a:rPr lang="pt-BR" sz="3200" b="1" dirty="0">
                <a:latin typeface="Arial" panose="020B0604020202020204" pitchFamily="34" charset="0"/>
                <a:ea typeface="Times New Roman" panose="02020603050405020304" pitchFamily="18" charset="0"/>
                <a:cs typeface="Arial" pitchFamily="34" charset="0"/>
              </a:rPr>
              <a:t> </a:t>
            </a:r>
            <a:endParaRPr lang="pt-BR" sz="3200" dirty="0">
              <a:effectLst/>
              <a:latin typeface="Arial" pitchFamily="34" charset="0"/>
              <a:ea typeface="Times New Roman" panose="02020603050405020304" pitchFamily="18" charset="0"/>
              <a:cs typeface="Arial" pitchFamily="34" charset="0"/>
            </a:endParaRPr>
          </a:p>
        </p:txBody>
      </p:sp>
    </p:spTree>
    <p:extLst>
      <p:ext uri="{BB962C8B-B14F-4D97-AF65-F5344CB8AC3E}">
        <p14:creationId xmlns:p14="http://schemas.microsoft.com/office/powerpoint/2010/main" val="29916959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D86125C9-7802-4F7C-BE2D-70431740E957}"/>
              </a:ext>
            </a:extLst>
          </p:cNvPr>
          <p:cNvSpPr/>
          <p:nvPr/>
        </p:nvSpPr>
        <p:spPr>
          <a:xfrm>
            <a:off x="132521" y="767794"/>
            <a:ext cx="11953461" cy="5693866"/>
          </a:xfrm>
          <a:prstGeom prst="rect">
            <a:avLst/>
          </a:prstGeom>
        </p:spPr>
        <p:txBody>
          <a:bodyPr wrap="square">
            <a:spAutoFit/>
          </a:bodyPr>
          <a:lstStyle/>
          <a:p>
            <a:pPr indent="333375" algn="ctr">
              <a:spcAft>
                <a:spcPts val="0"/>
              </a:spcAft>
            </a:pPr>
            <a:r>
              <a:rPr lang="pt-BR" sz="2800" b="1" u="sng" dirty="0">
                <a:latin typeface="Arial" panose="020B0604020202020204" pitchFamily="34" charset="0"/>
                <a:ea typeface="Times New Roman" panose="02020603050405020304" pitchFamily="18" charset="0"/>
                <a:cs typeface="Arial" pitchFamily="34" charset="0"/>
              </a:rPr>
              <a:t>DIREITO DE REGRESSO E RESPONSABILIZAÇÃO</a:t>
            </a:r>
          </a:p>
          <a:p>
            <a:pPr indent="333375" algn="just">
              <a:spcAft>
                <a:spcPts val="0"/>
              </a:spcAft>
            </a:pPr>
            <a:endParaRPr lang="pt-BR" sz="2800" b="1" dirty="0">
              <a:latin typeface="Arial" panose="020B0604020202020204" pitchFamily="34" charset="0"/>
              <a:ea typeface="Times New Roman" panose="02020603050405020304" pitchFamily="18" charset="0"/>
              <a:cs typeface="Arial" pitchFamily="34" charset="0"/>
            </a:endParaRPr>
          </a:p>
          <a:p>
            <a:pPr indent="333375" algn="just">
              <a:spcAft>
                <a:spcPts val="0"/>
              </a:spcAft>
            </a:pPr>
            <a:r>
              <a:rPr lang="pt-BR" sz="2800" b="1" dirty="0">
                <a:latin typeface="Arial" panose="020B0604020202020204" pitchFamily="34" charset="0"/>
                <a:ea typeface="Times New Roman" panose="02020603050405020304" pitchFamily="18" charset="0"/>
                <a:cs typeface="Arial" pitchFamily="34" charset="0"/>
              </a:rPr>
              <a:t>Art. 14, § 2º Nos casos de parcelamento do solo, de conjunto habitacional ou de condomínio informal, empreendidos por particular, </a:t>
            </a:r>
            <a:r>
              <a:rPr lang="pt-BR" sz="2800" b="1" u="sng" dirty="0">
                <a:solidFill>
                  <a:srgbClr val="FF0000"/>
                </a:solidFill>
                <a:latin typeface="Arial" panose="020B0604020202020204" pitchFamily="34" charset="0"/>
                <a:ea typeface="Times New Roman" panose="02020603050405020304" pitchFamily="18" charset="0"/>
                <a:cs typeface="Arial" pitchFamily="34" charset="0"/>
              </a:rPr>
              <a:t>a conclusão da </a:t>
            </a:r>
            <a:r>
              <a:rPr lang="pt-BR" sz="2800" b="1" u="sng" dirty="0" err="1">
                <a:solidFill>
                  <a:srgbClr val="FF0000"/>
                </a:solidFill>
                <a:latin typeface="Arial" panose="020B0604020202020204" pitchFamily="34" charset="0"/>
                <a:ea typeface="Times New Roman" panose="02020603050405020304" pitchFamily="18" charset="0"/>
                <a:cs typeface="Arial" pitchFamily="34" charset="0"/>
              </a:rPr>
              <a:t>Reurb</a:t>
            </a:r>
            <a:r>
              <a:rPr lang="pt-BR" sz="2800" b="1" u="sng" dirty="0">
                <a:solidFill>
                  <a:srgbClr val="FF0000"/>
                </a:solidFill>
                <a:latin typeface="Arial" panose="020B0604020202020204" pitchFamily="34" charset="0"/>
                <a:ea typeface="Times New Roman" panose="02020603050405020304" pitchFamily="18" charset="0"/>
                <a:cs typeface="Arial" pitchFamily="34" charset="0"/>
              </a:rPr>
              <a:t> confere direito de regresso àqueles que suportarem os seus custos e obrigações</a:t>
            </a:r>
            <a:r>
              <a:rPr lang="pt-BR" sz="2800" b="1" dirty="0">
                <a:latin typeface="Arial" panose="020B0604020202020204" pitchFamily="34" charset="0"/>
                <a:ea typeface="Times New Roman" panose="02020603050405020304" pitchFamily="18" charset="0"/>
                <a:cs typeface="Arial" pitchFamily="34" charset="0"/>
              </a:rPr>
              <a:t> contra os responsáveis pela implantação dos núcleos urbanos informais.</a:t>
            </a:r>
            <a:endParaRPr lang="pt-BR" sz="2800" b="1" dirty="0">
              <a:effectLst/>
              <a:latin typeface="Arial" pitchFamily="34" charset="0"/>
              <a:ea typeface="Times New Roman" panose="02020603050405020304" pitchFamily="18" charset="0"/>
              <a:cs typeface="Arial" pitchFamily="34" charset="0"/>
            </a:endParaRPr>
          </a:p>
          <a:p>
            <a:pPr indent="333375" algn="just">
              <a:spcAft>
                <a:spcPts val="0"/>
              </a:spcAft>
            </a:pPr>
            <a:endParaRPr lang="pt-BR" sz="2800" b="1" dirty="0">
              <a:latin typeface="Arial" panose="020B0604020202020204" pitchFamily="34" charset="0"/>
              <a:ea typeface="Times New Roman" panose="02020603050405020304" pitchFamily="18" charset="0"/>
              <a:cs typeface="Arial" pitchFamily="34" charset="0"/>
            </a:endParaRPr>
          </a:p>
          <a:p>
            <a:pPr indent="333375" algn="just">
              <a:spcAft>
                <a:spcPts val="0"/>
              </a:spcAft>
            </a:pPr>
            <a:endParaRPr lang="pt-BR" sz="2800" b="1" dirty="0">
              <a:latin typeface="Arial" panose="020B0604020202020204" pitchFamily="34" charset="0"/>
              <a:ea typeface="Times New Roman" panose="02020603050405020304" pitchFamily="18" charset="0"/>
              <a:cs typeface="Arial" pitchFamily="34" charset="0"/>
            </a:endParaRPr>
          </a:p>
          <a:p>
            <a:pPr indent="333375" algn="just">
              <a:spcAft>
                <a:spcPts val="0"/>
              </a:spcAft>
            </a:pPr>
            <a:r>
              <a:rPr lang="pt-BR" sz="2800" b="1" dirty="0">
                <a:latin typeface="Arial" panose="020B0604020202020204" pitchFamily="34" charset="0"/>
                <a:ea typeface="Times New Roman" panose="02020603050405020304" pitchFamily="18" charset="0"/>
                <a:cs typeface="Arial" pitchFamily="34" charset="0"/>
              </a:rPr>
              <a:t>§ 3º </a:t>
            </a:r>
            <a:r>
              <a:rPr lang="pt-BR" sz="2800" b="1" u="sng" dirty="0">
                <a:solidFill>
                  <a:srgbClr val="FF0000"/>
                </a:solidFill>
                <a:latin typeface="Arial" panose="020B0604020202020204" pitchFamily="34" charset="0"/>
                <a:ea typeface="Times New Roman" panose="02020603050405020304" pitchFamily="18" charset="0"/>
                <a:cs typeface="Arial" pitchFamily="34" charset="0"/>
              </a:rPr>
              <a:t>O requerimento de instauração da </a:t>
            </a:r>
            <a:r>
              <a:rPr lang="pt-BR" sz="2800" b="1" u="sng" dirty="0" err="1">
                <a:solidFill>
                  <a:srgbClr val="FF0000"/>
                </a:solidFill>
                <a:latin typeface="Arial" panose="020B0604020202020204" pitchFamily="34" charset="0"/>
                <a:ea typeface="Times New Roman" panose="02020603050405020304" pitchFamily="18" charset="0"/>
                <a:cs typeface="Arial" pitchFamily="34" charset="0"/>
              </a:rPr>
              <a:t>Reurb</a:t>
            </a:r>
            <a:r>
              <a:rPr lang="pt-BR" sz="2800" b="1" u="sng" dirty="0">
                <a:solidFill>
                  <a:srgbClr val="FF0000"/>
                </a:solidFill>
                <a:latin typeface="Arial" panose="020B0604020202020204" pitchFamily="34" charset="0"/>
                <a:ea typeface="Times New Roman" panose="02020603050405020304" pitchFamily="18" charset="0"/>
                <a:cs typeface="Arial" pitchFamily="34" charset="0"/>
              </a:rPr>
              <a:t> por proprietários</a:t>
            </a:r>
            <a:r>
              <a:rPr lang="pt-BR" sz="2800" b="1" dirty="0">
                <a:latin typeface="Arial" panose="020B0604020202020204" pitchFamily="34" charset="0"/>
                <a:ea typeface="Times New Roman" panose="02020603050405020304" pitchFamily="18" charset="0"/>
                <a:cs typeface="Arial" pitchFamily="34" charset="0"/>
              </a:rPr>
              <a:t> de terreno, loteadores e incorporadores que tenham dado causa à formação de núcleos urbanos informais, ou os seus sucessores, </a:t>
            </a:r>
            <a:r>
              <a:rPr lang="pt-BR" sz="2800" b="1" u="sng" dirty="0">
                <a:solidFill>
                  <a:srgbClr val="FF0000"/>
                </a:solidFill>
                <a:latin typeface="Arial" panose="020B0604020202020204" pitchFamily="34" charset="0"/>
                <a:ea typeface="Times New Roman" panose="02020603050405020304" pitchFamily="18" charset="0"/>
                <a:cs typeface="Arial" pitchFamily="34" charset="0"/>
              </a:rPr>
              <a:t>não os eximirá de responsabilidades administrativa, civil ou criminal</a:t>
            </a:r>
            <a:r>
              <a:rPr lang="pt-BR" sz="2800" b="1" dirty="0">
                <a:solidFill>
                  <a:srgbClr val="FF0000"/>
                </a:solidFill>
                <a:latin typeface="Arial" panose="020B0604020202020204" pitchFamily="34" charset="0"/>
                <a:ea typeface="Times New Roman" panose="02020603050405020304" pitchFamily="18" charset="0"/>
                <a:cs typeface="Arial" pitchFamily="34" charset="0"/>
              </a:rPr>
              <a:t>.</a:t>
            </a:r>
            <a:endParaRPr lang="pt-BR" sz="2800" b="1" dirty="0">
              <a:solidFill>
                <a:srgbClr val="FF0000"/>
              </a:solidFill>
              <a:effectLst/>
              <a:latin typeface="Arial" pitchFamily="34" charset="0"/>
              <a:ea typeface="Times New Roman" panose="02020603050405020304" pitchFamily="18" charset="0"/>
              <a:cs typeface="Arial" pitchFamily="34" charset="0"/>
            </a:endParaRPr>
          </a:p>
        </p:txBody>
      </p:sp>
    </p:spTree>
    <p:extLst>
      <p:ext uri="{BB962C8B-B14F-4D97-AF65-F5344CB8AC3E}">
        <p14:creationId xmlns:p14="http://schemas.microsoft.com/office/powerpoint/2010/main" val="42025973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a:extLst>
              <a:ext uri="{FF2B5EF4-FFF2-40B4-BE49-F238E27FC236}">
                <a16:creationId xmlns="" xmlns:a16="http://schemas.microsoft.com/office/drawing/2014/main" id="{40271E46-E75F-4233-B03E-2B1559DBF2E3}"/>
              </a:ext>
            </a:extLst>
          </p:cNvPr>
          <p:cNvSpPr/>
          <p:nvPr/>
        </p:nvSpPr>
        <p:spPr>
          <a:xfrm>
            <a:off x="132522" y="-12157"/>
            <a:ext cx="11873948" cy="6555641"/>
          </a:xfrm>
          <a:prstGeom prst="rect">
            <a:avLst/>
          </a:prstGeom>
        </p:spPr>
        <p:txBody>
          <a:bodyPr wrap="square">
            <a:spAutoFit/>
          </a:bodyPr>
          <a:lstStyle/>
          <a:p>
            <a:pPr indent="333375" algn="ctr">
              <a:spcAft>
                <a:spcPts val="0"/>
              </a:spcAft>
            </a:pPr>
            <a:r>
              <a:rPr lang="pt-BR" sz="2000" b="1" dirty="0" smtClean="0">
                <a:latin typeface="Arial" pitchFamily="34" charset="0"/>
                <a:ea typeface="Times New Roman" panose="02020603050405020304" pitchFamily="18" charset="0"/>
                <a:cs typeface="Arial" pitchFamily="34" charset="0"/>
              </a:rPr>
              <a:t>Art</a:t>
            </a:r>
            <a:r>
              <a:rPr lang="pt-BR" sz="2000" b="1" dirty="0">
                <a:latin typeface="Arial" pitchFamily="34" charset="0"/>
                <a:ea typeface="Times New Roman" panose="02020603050405020304" pitchFamily="18" charset="0"/>
                <a:cs typeface="Arial" pitchFamily="34" charset="0"/>
              </a:rPr>
              <a:t>. 15. Poderão ser empregados, no âmbito da </a:t>
            </a:r>
            <a:r>
              <a:rPr lang="pt-BR" sz="2000" b="1" dirty="0" err="1">
                <a:latin typeface="Arial" panose="020B0604020202020204" pitchFamily="34" charset="0"/>
                <a:ea typeface="Times New Roman" panose="02020603050405020304" pitchFamily="18" charset="0"/>
                <a:cs typeface="Arial" pitchFamily="34" charset="0"/>
              </a:rPr>
              <a:t>Reurb</a:t>
            </a:r>
            <a:r>
              <a:rPr lang="pt-BR" sz="2000" b="1" dirty="0">
                <a:latin typeface="Arial" panose="020B0604020202020204" pitchFamily="34" charset="0"/>
                <a:ea typeface="Times New Roman" panose="02020603050405020304" pitchFamily="18" charset="0"/>
                <a:cs typeface="Arial" pitchFamily="34" charset="0"/>
              </a:rPr>
              <a:t>, ... os seguintes institutos jurídicos:</a:t>
            </a:r>
            <a:endParaRPr lang="pt-BR" sz="2000" b="1" dirty="0">
              <a:effectLst/>
              <a:latin typeface="Arial" pitchFamily="34" charset="0"/>
              <a:ea typeface="Times New Roman" panose="02020603050405020304" pitchFamily="18" charset="0"/>
              <a:cs typeface="Arial" pitchFamily="34" charset="0"/>
            </a:endParaRPr>
          </a:p>
          <a:p>
            <a:pPr indent="333375" algn="ctr">
              <a:spcAft>
                <a:spcPts val="0"/>
              </a:spcAft>
            </a:pPr>
            <a:endParaRPr lang="pt-BR" sz="2000" b="1" dirty="0">
              <a:latin typeface="Arial" panose="020B0604020202020204" pitchFamily="34" charset="0"/>
              <a:ea typeface="Times New Roman" panose="02020603050405020304" pitchFamily="18" charset="0"/>
              <a:cs typeface="Arial" pitchFamily="34" charset="0"/>
            </a:endParaRPr>
          </a:p>
          <a:p>
            <a:pPr indent="333375" algn="ctr">
              <a:spcAft>
                <a:spcPts val="0"/>
              </a:spcAft>
            </a:pPr>
            <a:r>
              <a:rPr lang="pt-BR" sz="2000" b="1" dirty="0">
                <a:latin typeface="Arial" panose="020B0604020202020204" pitchFamily="34" charset="0"/>
                <a:ea typeface="Times New Roman" panose="02020603050405020304" pitchFamily="18" charset="0"/>
                <a:cs typeface="Arial" pitchFamily="34" charset="0"/>
              </a:rPr>
              <a:t>I - a legitimação fundiária ...;</a:t>
            </a:r>
          </a:p>
          <a:p>
            <a:pPr indent="333375" algn="ctr">
              <a:spcAft>
                <a:spcPts val="0"/>
              </a:spcAft>
            </a:pPr>
            <a:endParaRPr lang="pt-BR" sz="2000" b="1" dirty="0" smtClean="0">
              <a:latin typeface="Arial" panose="020B0604020202020204" pitchFamily="34" charset="0"/>
              <a:ea typeface="Times New Roman" panose="02020603050405020304" pitchFamily="18" charset="0"/>
              <a:cs typeface="Arial" pitchFamily="34" charset="0"/>
            </a:endParaRPr>
          </a:p>
          <a:p>
            <a:pPr indent="333375" algn="ctr">
              <a:spcAft>
                <a:spcPts val="0"/>
              </a:spcAft>
            </a:pPr>
            <a:r>
              <a:rPr lang="pt-BR" sz="2000" b="1" dirty="0" smtClean="0">
                <a:latin typeface="Arial" panose="020B0604020202020204" pitchFamily="34" charset="0"/>
                <a:ea typeface="Times New Roman" panose="02020603050405020304" pitchFamily="18" charset="0"/>
                <a:cs typeface="Arial" pitchFamily="34" charset="0"/>
              </a:rPr>
              <a:t>II </a:t>
            </a:r>
            <a:r>
              <a:rPr lang="pt-BR" sz="2000" b="1" dirty="0">
                <a:latin typeface="Arial" panose="020B0604020202020204" pitchFamily="34" charset="0"/>
                <a:ea typeface="Times New Roman" panose="02020603050405020304" pitchFamily="18" charset="0"/>
                <a:cs typeface="Arial" pitchFamily="34" charset="0"/>
              </a:rPr>
              <a:t>- a usucapião, ...;</a:t>
            </a:r>
            <a:endParaRPr lang="pt-BR" sz="2000" b="1" dirty="0">
              <a:effectLst/>
              <a:latin typeface="Arial" pitchFamily="34" charset="0"/>
              <a:ea typeface="Times New Roman" panose="02020603050405020304" pitchFamily="18" charset="0"/>
              <a:cs typeface="Arial" pitchFamily="34" charset="0"/>
            </a:endParaRPr>
          </a:p>
          <a:p>
            <a:pPr indent="333375" algn="ctr">
              <a:spcAft>
                <a:spcPts val="0"/>
              </a:spcAft>
            </a:pPr>
            <a:endParaRPr lang="pt-BR" sz="2000" b="1" dirty="0" smtClean="0">
              <a:latin typeface="Arial" panose="020B0604020202020204" pitchFamily="34" charset="0"/>
              <a:ea typeface="Times New Roman" panose="02020603050405020304" pitchFamily="18" charset="0"/>
              <a:cs typeface="Arial" pitchFamily="34" charset="0"/>
            </a:endParaRPr>
          </a:p>
          <a:p>
            <a:pPr indent="333375" algn="ctr">
              <a:spcAft>
                <a:spcPts val="0"/>
              </a:spcAft>
            </a:pPr>
            <a:r>
              <a:rPr lang="pt-BR" sz="2000" b="1" dirty="0" smtClean="0">
                <a:latin typeface="Arial" panose="020B0604020202020204" pitchFamily="34" charset="0"/>
                <a:ea typeface="Times New Roman" panose="02020603050405020304" pitchFamily="18" charset="0"/>
                <a:cs typeface="Arial" pitchFamily="34" charset="0"/>
              </a:rPr>
              <a:t>XI </a:t>
            </a:r>
            <a:r>
              <a:rPr lang="pt-BR" sz="2000" b="1" dirty="0">
                <a:latin typeface="Arial" panose="020B0604020202020204" pitchFamily="34" charset="0"/>
                <a:ea typeface="Times New Roman" panose="02020603050405020304" pitchFamily="18" charset="0"/>
                <a:cs typeface="Arial" pitchFamily="34" charset="0"/>
              </a:rPr>
              <a:t>- a alienação de imóvel pela administração pública diretamente para seu detentor, ...;</a:t>
            </a:r>
            <a:endParaRPr lang="pt-BR" sz="2000" b="1" dirty="0">
              <a:effectLst/>
              <a:latin typeface="Arial" pitchFamily="34" charset="0"/>
              <a:ea typeface="Times New Roman" panose="02020603050405020304" pitchFamily="18" charset="0"/>
              <a:cs typeface="Arial" pitchFamily="34" charset="0"/>
            </a:endParaRPr>
          </a:p>
          <a:p>
            <a:pPr indent="333375" algn="ctr"/>
            <a:r>
              <a:rPr lang="pt-BR" sz="2000" b="1" dirty="0" err="1">
                <a:solidFill>
                  <a:srgbClr val="FF0000"/>
                </a:solidFill>
                <a:latin typeface="Arial" panose="020B0604020202020204" pitchFamily="34" charset="0"/>
                <a:ea typeface="Times New Roman" panose="02020603050405020304" pitchFamily="18" charset="0"/>
                <a:cs typeface="Arial" pitchFamily="34" charset="0"/>
              </a:rPr>
              <a:t>Obs</a:t>
            </a:r>
            <a:r>
              <a:rPr lang="pt-BR" sz="2000" b="1" dirty="0">
                <a:solidFill>
                  <a:srgbClr val="FF0000"/>
                </a:solidFill>
                <a:latin typeface="Arial" panose="020B0604020202020204" pitchFamily="34" charset="0"/>
                <a:ea typeface="Times New Roman" panose="02020603050405020304" pitchFamily="18" charset="0"/>
                <a:cs typeface="Arial" pitchFamily="34" charset="0"/>
              </a:rPr>
              <a:t>: </a:t>
            </a:r>
            <a:r>
              <a:rPr lang="pt-BR" sz="2000" b="1" dirty="0" smtClean="0">
                <a:solidFill>
                  <a:srgbClr val="FF0000"/>
                </a:solidFill>
                <a:latin typeface="Arial" panose="020B0604020202020204" pitchFamily="34" charset="0"/>
                <a:ea typeface="Times New Roman" panose="02020603050405020304" pitchFamily="18" charset="0"/>
                <a:cs typeface="Arial" pitchFamily="34" charset="0"/>
              </a:rPr>
              <a:t>dispensa </a:t>
            </a:r>
            <a:r>
              <a:rPr lang="pt-BR" sz="2000" b="1" dirty="0">
                <a:solidFill>
                  <a:srgbClr val="FF0000"/>
                </a:solidFill>
                <a:latin typeface="Arial" panose="020B0604020202020204" pitchFamily="34" charset="0"/>
                <a:ea typeface="Times New Roman" panose="02020603050405020304" pitchFamily="18" charset="0"/>
                <a:cs typeface="Arial" pitchFamily="34" charset="0"/>
              </a:rPr>
              <a:t>escritura pública e reconhecimento de firmas (artigo 47), avaliação, autorização legislativa, licitação e desafetação, desde que no contexto de </a:t>
            </a:r>
            <a:r>
              <a:rPr lang="pt-BR" sz="2000" b="1" dirty="0" smtClean="0">
                <a:solidFill>
                  <a:srgbClr val="FF0000"/>
                </a:solidFill>
                <a:latin typeface="Arial" panose="020B0604020202020204" pitchFamily="34" charset="0"/>
                <a:ea typeface="Times New Roman" panose="02020603050405020304" pitchFamily="18" charset="0"/>
                <a:cs typeface="Arial" pitchFamily="34" charset="0"/>
              </a:rPr>
              <a:t>RF</a:t>
            </a:r>
            <a:endParaRPr lang="pt-BR" sz="2000" b="1" dirty="0">
              <a:solidFill>
                <a:srgbClr val="FF0000"/>
              </a:solidFill>
              <a:latin typeface="Arial" panose="020B0604020202020204" pitchFamily="34" charset="0"/>
              <a:ea typeface="Times New Roman" panose="02020603050405020304" pitchFamily="18" charset="0"/>
              <a:cs typeface="Arial" pitchFamily="34" charset="0"/>
            </a:endParaRPr>
          </a:p>
          <a:p>
            <a:pPr indent="333375" algn="ctr">
              <a:spcAft>
                <a:spcPts val="0"/>
              </a:spcAft>
            </a:pPr>
            <a:endParaRPr lang="pt-BR" sz="2000" b="1" dirty="0" smtClean="0">
              <a:latin typeface="Arial" panose="020B0604020202020204" pitchFamily="34" charset="0"/>
              <a:ea typeface="Times New Roman" panose="02020603050405020304" pitchFamily="18" charset="0"/>
              <a:cs typeface="Arial" pitchFamily="34" charset="0"/>
            </a:endParaRPr>
          </a:p>
          <a:p>
            <a:pPr indent="333375" algn="ctr">
              <a:spcAft>
                <a:spcPts val="0"/>
              </a:spcAft>
            </a:pPr>
            <a:r>
              <a:rPr lang="pt-BR" sz="2000" b="1" dirty="0" smtClean="0">
                <a:latin typeface="Arial" panose="020B0604020202020204" pitchFamily="34" charset="0"/>
                <a:ea typeface="Times New Roman" panose="02020603050405020304" pitchFamily="18" charset="0"/>
                <a:cs typeface="Arial" pitchFamily="34" charset="0"/>
              </a:rPr>
              <a:t>XII </a:t>
            </a:r>
            <a:r>
              <a:rPr lang="pt-BR" sz="2000" b="1" dirty="0">
                <a:latin typeface="Arial" panose="020B0604020202020204" pitchFamily="34" charset="0"/>
                <a:ea typeface="Times New Roman" panose="02020603050405020304" pitchFamily="18" charset="0"/>
                <a:cs typeface="Arial" pitchFamily="34" charset="0"/>
              </a:rPr>
              <a:t>- a concessão de uso especial para fins de moradia;</a:t>
            </a:r>
            <a:endParaRPr lang="pt-BR" sz="2000" b="1" dirty="0">
              <a:effectLst/>
              <a:latin typeface="Arial" pitchFamily="34" charset="0"/>
              <a:ea typeface="Times New Roman" panose="02020603050405020304" pitchFamily="18" charset="0"/>
              <a:cs typeface="Arial" pitchFamily="34" charset="0"/>
            </a:endParaRPr>
          </a:p>
          <a:p>
            <a:pPr indent="333375" algn="ctr">
              <a:spcAft>
                <a:spcPts val="0"/>
              </a:spcAft>
            </a:pPr>
            <a:endParaRPr lang="pt-BR" sz="2000" b="1" dirty="0" smtClean="0">
              <a:latin typeface="Arial" panose="020B0604020202020204" pitchFamily="34" charset="0"/>
              <a:ea typeface="Times New Roman" panose="02020603050405020304" pitchFamily="18" charset="0"/>
              <a:cs typeface="Arial" pitchFamily="34" charset="0"/>
            </a:endParaRPr>
          </a:p>
          <a:p>
            <a:pPr indent="333375" algn="ctr">
              <a:spcAft>
                <a:spcPts val="0"/>
              </a:spcAft>
            </a:pPr>
            <a:r>
              <a:rPr lang="pt-BR" sz="2000" b="1" dirty="0" smtClean="0">
                <a:latin typeface="Arial" panose="020B0604020202020204" pitchFamily="34" charset="0"/>
                <a:ea typeface="Times New Roman" panose="02020603050405020304" pitchFamily="18" charset="0"/>
                <a:cs typeface="Arial" pitchFamily="34" charset="0"/>
              </a:rPr>
              <a:t>XIII </a:t>
            </a:r>
            <a:r>
              <a:rPr lang="pt-BR" sz="2000" b="1" dirty="0">
                <a:latin typeface="Arial" panose="020B0604020202020204" pitchFamily="34" charset="0"/>
                <a:ea typeface="Times New Roman" panose="02020603050405020304" pitchFamily="18" charset="0"/>
                <a:cs typeface="Arial" pitchFamily="34" charset="0"/>
              </a:rPr>
              <a:t>- a concessão de direito real de uso;</a:t>
            </a:r>
          </a:p>
          <a:p>
            <a:pPr indent="333375" algn="ctr">
              <a:spcAft>
                <a:spcPts val="0"/>
              </a:spcAft>
            </a:pPr>
            <a:endParaRPr lang="pt-BR" sz="2000" b="1" dirty="0">
              <a:latin typeface="Arial" panose="020B0604020202020204" pitchFamily="34" charset="0"/>
              <a:ea typeface="Times New Roman" panose="02020603050405020304" pitchFamily="18" charset="0"/>
              <a:cs typeface="Arial" pitchFamily="34" charset="0"/>
            </a:endParaRPr>
          </a:p>
          <a:p>
            <a:pPr indent="333375" algn="ctr">
              <a:spcAft>
                <a:spcPts val="0"/>
              </a:spcAft>
            </a:pPr>
            <a:r>
              <a:rPr lang="pt-BR" sz="2000" b="1" dirty="0">
                <a:latin typeface="Arial" panose="020B0604020202020204" pitchFamily="34" charset="0"/>
                <a:ea typeface="Times New Roman" panose="02020603050405020304" pitchFamily="18" charset="0"/>
                <a:cs typeface="Arial" pitchFamily="34" charset="0"/>
              </a:rPr>
              <a:t>XIV e XV - a doação e a compra e venda.</a:t>
            </a:r>
          </a:p>
          <a:p>
            <a:pPr indent="333375" algn="just">
              <a:spcAft>
                <a:spcPts val="0"/>
              </a:spcAft>
            </a:pPr>
            <a:endParaRPr lang="pt-BR" sz="2000" b="1" dirty="0">
              <a:latin typeface="Arial" panose="020B0604020202020204" pitchFamily="34" charset="0"/>
              <a:ea typeface="Times New Roman" panose="02020603050405020304" pitchFamily="18" charset="0"/>
              <a:cs typeface="Arial" pitchFamily="34" charset="0"/>
            </a:endParaRPr>
          </a:p>
          <a:p>
            <a:pPr indent="333375" algn="ctr">
              <a:spcAft>
                <a:spcPts val="0"/>
              </a:spcAft>
            </a:pPr>
            <a:r>
              <a:rPr lang="pt-BR" sz="2000" b="1" u="sng" dirty="0">
                <a:latin typeface="Arial" panose="020B0604020202020204" pitchFamily="34" charset="0"/>
                <a:ea typeface="Times New Roman" panose="02020603050405020304" pitchFamily="18" charset="0"/>
                <a:cs typeface="Arial" pitchFamily="34" charset="0"/>
              </a:rPr>
              <a:t>Artigo 8º do Decreto 9.310/18</a:t>
            </a:r>
            <a:endParaRPr lang="pt-BR" sz="2000" b="1" dirty="0">
              <a:latin typeface="Arial" pitchFamily="34" charset="0"/>
              <a:ea typeface="Times New Roman" panose="02020603050405020304" pitchFamily="18" charset="0"/>
              <a:cs typeface="Arial" pitchFamily="34" charset="0"/>
            </a:endParaRPr>
          </a:p>
          <a:p>
            <a:pPr indent="333375" algn="ctr">
              <a:spcAft>
                <a:spcPts val="0"/>
              </a:spcAft>
            </a:pPr>
            <a:endParaRPr lang="pt-BR" sz="2000" b="1" dirty="0">
              <a:latin typeface="Arial" pitchFamily="34" charset="0"/>
              <a:ea typeface="Times New Roman" panose="02020603050405020304" pitchFamily="18" charset="0"/>
              <a:cs typeface="Arial" pitchFamily="34" charset="0"/>
            </a:endParaRPr>
          </a:p>
          <a:p>
            <a:pPr indent="333375" algn="ctr">
              <a:spcAft>
                <a:spcPts val="0"/>
              </a:spcAft>
            </a:pPr>
            <a:r>
              <a:rPr lang="pt-BR" sz="2000" b="1" dirty="0">
                <a:latin typeface="Arial" pitchFamily="34" charset="0"/>
                <a:ea typeface="Times New Roman" panose="02020603050405020304" pitchFamily="18" charset="0"/>
                <a:cs typeface="Arial" pitchFamily="34" charset="0"/>
              </a:rPr>
              <a:t>XVI - o condomínio de lotes a que se refere o Capítulo VII;</a:t>
            </a:r>
          </a:p>
          <a:p>
            <a:pPr indent="333375" algn="ctr">
              <a:spcAft>
                <a:spcPts val="0"/>
              </a:spcAft>
            </a:pPr>
            <a:r>
              <a:rPr lang="pt-BR" sz="2000" b="1" dirty="0">
                <a:latin typeface="Arial" pitchFamily="34" charset="0"/>
                <a:ea typeface="Times New Roman" panose="02020603050405020304" pitchFamily="18" charset="0"/>
                <a:cs typeface="Arial" pitchFamily="34" charset="0"/>
              </a:rPr>
              <a:t>XVII - o loteamento de acesso controlado ...;</a:t>
            </a:r>
          </a:p>
          <a:p>
            <a:pPr indent="333375" algn="ctr">
              <a:spcAft>
                <a:spcPts val="0"/>
              </a:spcAft>
            </a:pPr>
            <a:r>
              <a:rPr lang="pt-BR" sz="2000" b="1" dirty="0">
                <a:latin typeface="Arial" pitchFamily="34" charset="0"/>
                <a:ea typeface="Times New Roman" panose="02020603050405020304" pitchFamily="18" charset="0"/>
                <a:cs typeface="Arial" pitchFamily="34" charset="0"/>
              </a:rPr>
              <a:t>XVIII - o condomínio urbano simples a que se refere o Capítulo IX.</a:t>
            </a:r>
            <a:endParaRPr lang="pt-BR" sz="2000" b="1" dirty="0">
              <a:effectLst/>
              <a:latin typeface="Arial" pitchFamily="34" charset="0"/>
              <a:ea typeface="Times New Roman" panose="02020603050405020304" pitchFamily="18" charset="0"/>
              <a:cs typeface="Arial" pitchFamily="34" charset="0"/>
            </a:endParaRPr>
          </a:p>
        </p:txBody>
      </p:sp>
    </p:spTree>
    <p:extLst>
      <p:ext uri="{BB962C8B-B14F-4D97-AF65-F5344CB8AC3E}">
        <p14:creationId xmlns:p14="http://schemas.microsoft.com/office/powerpoint/2010/main" val="36646020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A86B2F3A-48F1-4675-BAB3-1DB9B3CC4E5C}"/>
              </a:ext>
            </a:extLst>
          </p:cNvPr>
          <p:cNvSpPr/>
          <p:nvPr/>
        </p:nvSpPr>
        <p:spPr>
          <a:xfrm>
            <a:off x="145774" y="91546"/>
            <a:ext cx="11926956" cy="6432530"/>
          </a:xfrm>
          <a:prstGeom prst="rect">
            <a:avLst/>
          </a:prstGeom>
        </p:spPr>
        <p:txBody>
          <a:bodyPr wrap="square">
            <a:spAutoFit/>
          </a:bodyPr>
          <a:lstStyle/>
          <a:p>
            <a:pPr indent="333375" algn="ctr">
              <a:spcAft>
                <a:spcPts val="0"/>
              </a:spcAft>
            </a:pPr>
            <a:r>
              <a:rPr lang="pt-BR" sz="2800" b="1" u="sng" dirty="0">
                <a:latin typeface="Arial" pitchFamily="34" charset="0"/>
                <a:ea typeface="Times New Roman" panose="02020603050405020304" pitchFamily="18" charset="0"/>
                <a:cs typeface="Arial" pitchFamily="34" charset="0"/>
              </a:rPr>
              <a:t>IMÓVEL DEMANDADO EM JUÍZO</a:t>
            </a:r>
          </a:p>
          <a:p>
            <a:pPr indent="333375" algn="just">
              <a:spcAft>
                <a:spcPts val="0"/>
              </a:spcAft>
            </a:pPr>
            <a:r>
              <a:rPr lang="pt-BR" sz="2400" b="1" dirty="0" smtClean="0">
                <a:latin typeface="Arial" panose="020B0604020202020204" pitchFamily="34" charset="0"/>
                <a:ea typeface="Times New Roman" panose="02020603050405020304" pitchFamily="18" charset="0"/>
                <a:cs typeface="Arial" pitchFamily="34" charset="0"/>
              </a:rPr>
              <a:t>Art</a:t>
            </a:r>
            <a:r>
              <a:rPr lang="pt-BR" sz="2400" b="1" dirty="0">
                <a:latin typeface="Arial" panose="020B0604020202020204" pitchFamily="34" charset="0"/>
                <a:ea typeface="Times New Roman" panose="02020603050405020304" pitchFamily="18" charset="0"/>
                <a:cs typeface="Arial" pitchFamily="34" charset="0"/>
              </a:rPr>
              <a:t>. 16, parágrafo único. </a:t>
            </a:r>
            <a:r>
              <a:rPr lang="pt-BR" sz="2400" b="1" u="sng" dirty="0">
                <a:solidFill>
                  <a:srgbClr val="FF0000"/>
                </a:solidFill>
                <a:latin typeface="Arial" panose="020B0604020202020204" pitchFamily="34" charset="0"/>
                <a:ea typeface="Times New Roman" panose="02020603050405020304" pitchFamily="18" charset="0"/>
                <a:cs typeface="Arial" pitchFamily="34" charset="0"/>
              </a:rPr>
              <a:t>As áreas de propriedade do poder público</a:t>
            </a:r>
            <a:r>
              <a:rPr lang="pt-BR" sz="2400" b="1" dirty="0">
                <a:latin typeface="Arial" panose="020B0604020202020204" pitchFamily="34" charset="0"/>
                <a:ea typeface="Times New Roman" panose="02020603050405020304" pitchFamily="18" charset="0"/>
                <a:cs typeface="Arial" pitchFamily="34" charset="0"/>
              </a:rPr>
              <a:t> registradas no Registro de Imóveis, </a:t>
            </a:r>
            <a:r>
              <a:rPr lang="pt-BR" sz="2400" b="1" u="sng" dirty="0">
                <a:solidFill>
                  <a:srgbClr val="FF0000"/>
                </a:solidFill>
                <a:latin typeface="Arial" panose="020B0604020202020204" pitchFamily="34" charset="0"/>
                <a:ea typeface="Times New Roman" panose="02020603050405020304" pitchFamily="18" charset="0"/>
                <a:cs typeface="Arial" pitchFamily="34" charset="0"/>
              </a:rPr>
              <a:t>que sejam objeto de ação judicial</a:t>
            </a:r>
            <a:r>
              <a:rPr lang="pt-BR" sz="2400" b="1" dirty="0">
                <a:latin typeface="Arial" panose="020B0604020202020204" pitchFamily="34" charset="0"/>
                <a:ea typeface="Times New Roman" panose="02020603050405020304" pitchFamily="18" charset="0"/>
                <a:cs typeface="Arial" pitchFamily="34" charset="0"/>
              </a:rPr>
              <a:t> versando </a:t>
            </a:r>
            <a:r>
              <a:rPr lang="pt-BR" sz="2400" b="1" u="sng" dirty="0">
                <a:solidFill>
                  <a:srgbClr val="FF0000"/>
                </a:solidFill>
                <a:latin typeface="Arial" panose="020B0604020202020204" pitchFamily="34" charset="0"/>
                <a:ea typeface="Times New Roman" panose="02020603050405020304" pitchFamily="18" charset="0"/>
                <a:cs typeface="Arial" pitchFamily="34" charset="0"/>
              </a:rPr>
              <a:t>sobre a sua titularidade</a:t>
            </a:r>
            <a:r>
              <a:rPr lang="pt-BR" sz="2400" b="1" dirty="0">
                <a:latin typeface="Arial" panose="020B0604020202020204" pitchFamily="34" charset="0"/>
                <a:ea typeface="Times New Roman" panose="02020603050405020304" pitchFamily="18" charset="0"/>
                <a:cs typeface="Arial" pitchFamily="34" charset="0"/>
              </a:rPr>
              <a:t>, poderão ser objeto da </a:t>
            </a:r>
            <a:r>
              <a:rPr lang="pt-BR" sz="2400" b="1" dirty="0" err="1">
                <a:latin typeface="Arial" panose="020B0604020202020204" pitchFamily="34" charset="0"/>
                <a:ea typeface="Times New Roman" panose="02020603050405020304" pitchFamily="18" charset="0"/>
                <a:cs typeface="Arial" pitchFamily="34" charset="0"/>
              </a:rPr>
              <a:t>Reurb</a:t>
            </a:r>
            <a:r>
              <a:rPr lang="pt-BR" sz="2400" b="1" dirty="0">
                <a:latin typeface="Arial" panose="020B0604020202020204" pitchFamily="34" charset="0"/>
                <a:ea typeface="Times New Roman" panose="02020603050405020304" pitchFamily="18" charset="0"/>
                <a:cs typeface="Arial" pitchFamily="34" charset="0"/>
              </a:rPr>
              <a:t>, desde que celebrado </a:t>
            </a:r>
            <a:r>
              <a:rPr lang="pt-BR" sz="2400" b="1" u="sng" dirty="0">
                <a:solidFill>
                  <a:srgbClr val="FF0000"/>
                </a:solidFill>
                <a:latin typeface="Arial" panose="020B0604020202020204" pitchFamily="34" charset="0"/>
                <a:ea typeface="Times New Roman" panose="02020603050405020304" pitchFamily="18" charset="0"/>
                <a:cs typeface="Arial" pitchFamily="34" charset="0"/>
              </a:rPr>
              <a:t>acordo judicial ou extrajudicial</a:t>
            </a:r>
            <a:r>
              <a:rPr lang="pt-BR" sz="2400" b="1" dirty="0">
                <a:latin typeface="Arial" panose="020B0604020202020204" pitchFamily="34" charset="0"/>
                <a:ea typeface="Times New Roman" panose="02020603050405020304" pitchFamily="18" charset="0"/>
                <a:cs typeface="Arial" pitchFamily="34" charset="0"/>
              </a:rPr>
              <a:t>, na forma desta Lei, </a:t>
            </a:r>
            <a:r>
              <a:rPr lang="pt-BR" sz="2400" b="1" u="sng" dirty="0">
                <a:solidFill>
                  <a:srgbClr val="FF0000"/>
                </a:solidFill>
                <a:latin typeface="Arial" panose="020B0604020202020204" pitchFamily="34" charset="0"/>
                <a:ea typeface="Times New Roman" panose="02020603050405020304" pitchFamily="18" charset="0"/>
                <a:cs typeface="Arial" pitchFamily="34" charset="0"/>
              </a:rPr>
              <a:t>homologado pelo juiz.</a:t>
            </a:r>
            <a:r>
              <a:rPr lang="pt-BR" sz="2400" b="1" dirty="0">
                <a:latin typeface="Arial" panose="020B0604020202020204" pitchFamily="34" charset="0"/>
                <a:ea typeface="Times New Roman" panose="02020603050405020304" pitchFamily="18" charset="0"/>
                <a:cs typeface="Arial" pitchFamily="34" charset="0"/>
              </a:rPr>
              <a:t> (</a:t>
            </a:r>
            <a:r>
              <a:rPr lang="pt-BR" sz="2400" b="1" dirty="0" err="1">
                <a:latin typeface="Arial" panose="020B0604020202020204" pitchFamily="34" charset="0"/>
                <a:ea typeface="Times New Roman" panose="02020603050405020304" pitchFamily="18" charset="0"/>
                <a:cs typeface="Arial" pitchFamily="34" charset="0"/>
              </a:rPr>
              <a:t>Obs</a:t>
            </a:r>
            <a:r>
              <a:rPr lang="pt-BR" sz="2400" b="1" dirty="0">
                <a:latin typeface="Arial" panose="020B0604020202020204" pitchFamily="34" charset="0"/>
                <a:ea typeface="Times New Roman" panose="02020603050405020304" pitchFamily="18" charset="0"/>
                <a:cs typeface="Arial" pitchFamily="34" charset="0"/>
              </a:rPr>
              <a:t>: certidão de feitos ajuizados + narrativas ou aplicar artigo 54 da Lei 13.097</a:t>
            </a:r>
            <a:r>
              <a:rPr lang="pt-BR" sz="2400" b="1" dirty="0" smtClean="0">
                <a:latin typeface="Arial" panose="020B0604020202020204" pitchFamily="34" charset="0"/>
                <a:ea typeface="Times New Roman" panose="02020603050405020304" pitchFamily="18" charset="0"/>
                <a:cs typeface="Arial" pitchFamily="34" charset="0"/>
              </a:rPr>
              <a:t>)</a:t>
            </a:r>
          </a:p>
          <a:p>
            <a:pPr indent="333375" algn="just">
              <a:spcAft>
                <a:spcPts val="0"/>
              </a:spcAft>
            </a:pPr>
            <a:endParaRPr lang="pt-BR" sz="2400" b="1" dirty="0">
              <a:latin typeface="Arial" panose="020B0604020202020204" pitchFamily="34" charset="0"/>
              <a:ea typeface="Times New Roman" panose="02020603050405020304" pitchFamily="18" charset="0"/>
              <a:cs typeface="Arial" pitchFamily="34" charset="0"/>
            </a:endParaRPr>
          </a:p>
          <a:p>
            <a:pPr indent="333375" algn="just">
              <a:spcAft>
                <a:spcPts val="0"/>
              </a:spcAft>
            </a:pPr>
            <a:r>
              <a:rPr lang="pt-BR" sz="2400" b="1" dirty="0" smtClean="0">
                <a:solidFill>
                  <a:srgbClr val="FF0000"/>
                </a:solidFill>
                <a:latin typeface="Arial" panose="020B0604020202020204" pitchFamily="34" charset="0"/>
                <a:ea typeface="Times New Roman" panose="02020603050405020304" pitchFamily="18" charset="0"/>
                <a:cs typeface="Arial" pitchFamily="34" charset="0"/>
              </a:rPr>
              <a:t>(PÚBLICO – D. PROPRIEDADE – PRÉVIO ACORDO – HOMOLOGADO JUIZ)</a:t>
            </a:r>
          </a:p>
          <a:p>
            <a:pPr indent="333375" algn="just">
              <a:spcAft>
                <a:spcPts val="0"/>
              </a:spcAft>
            </a:pPr>
            <a:endParaRPr lang="pt-BR" sz="2400" b="1" dirty="0">
              <a:solidFill>
                <a:srgbClr val="FF0000"/>
              </a:solidFill>
              <a:effectLst/>
              <a:latin typeface="Arial" panose="020B0604020202020204" pitchFamily="34" charset="0"/>
              <a:ea typeface="Times New Roman" panose="02020603050405020304" pitchFamily="18" charset="0"/>
              <a:cs typeface="Arial" pitchFamily="34" charset="0"/>
            </a:endParaRPr>
          </a:p>
          <a:p>
            <a:pPr indent="333375" algn="just"/>
            <a:r>
              <a:rPr lang="pt-BR" sz="2400" b="1" dirty="0">
                <a:latin typeface="Arial" panose="020B0604020202020204" pitchFamily="34" charset="0"/>
                <a:ea typeface="Times New Roman" panose="02020603050405020304" pitchFamily="18" charset="0"/>
                <a:cs typeface="Arial" pitchFamily="34" charset="0"/>
              </a:rPr>
              <a:t>Art. 74. Serão regularizadas, na forma desta Lei, as ocupações que incidam sobre áreas objeto de </a:t>
            </a:r>
            <a:r>
              <a:rPr lang="pt-BR" sz="2400" b="1" u="sng" dirty="0">
                <a:solidFill>
                  <a:srgbClr val="FF0000"/>
                </a:solidFill>
                <a:latin typeface="Arial" panose="020B0604020202020204" pitchFamily="34" charset="0"/>
                <a:ea typeface="Times New Roman" panose="02020603050405020304" pitchFamily="18" charset="0"/>
                <a:cs typeface="Arial" pitchFamily="34" charset="0"/>
              </a:rPr>
              <a:t>demanda judicial</a:t>
            </a:r>
            <a:r>
              <a:rPr lang="pt-BR" sz="2400" b="1" dirty="0">
                <a:latin typeface="Arial" panose="020B0604020202020204" pitchFamily="34" charset="0"/>
                <a:ea typeface="Times New Roman" panose="02020603050405020304" pitchFamily="18" charset="0"/>
                <a:cs typeface="Arial" pitchFamily="34" charset="0"/>
              </a:rPr>
              <a:t> que versem sobre </a:t>
            </a:r>
            <a:r>
              <a:rPr lang="pt-BR" sz="2400" b="1" u="sng" dirty="0">
                <a:solidFill>
                  <a:srgbClr val="FF0000"/>
                </a:solidFill>
                <a:latin typeface="Arial" panose="020B0604020202020204" pitchFamily="34" charset="0"/>
                <a:ea typeface="Times New Roman" panose="02020603050405020304" pitchFamily="18" charset="0"/>
                <a:cs typeface="Arial" pitchFamily="34" charset="0"/>
              </a:rPr>
              <a:t>direitos reais de garantia ou constrições judiciais, bloqueios e indisponibilidades</a:t>
            </a:r>
            <a:r>
              <a:rPr lang="pt-BR" sz="2400" b="1" dirty="0">
                <a:solidFill>
                  <a:srgbClr val="FF0000"/>
                </a:solidFill>
                <a:latin typeface="Arial" panose="020B0604020202020204" pitchFamily="34" charset="0"/>
                <a:ea typeface="Times New Roman" panose="02020603050405020304" pitchFamily="18" charset="0"/>
                <a:cs typeface="Arial" pitchFamily="34" charset="0"/>
              </a:rPr>
              <a:t>,</a:t>
            </a:r>
            <a:r>
              <a:rPr lang="pt-BR" sz="2400" b="1" dirty="0">
                <a:latin typeface="Arial" panose="020B0604020202020204" pitchFamily="34" charset="0"/>
                <a:ea typeface="Times New Roman" panose="02020603050405020304" pitchFamily="18" charset="0"/>
                <a:cs typeface="Arial" pitchFamily="34" charset="0"/>
              </a:rPr>
              <a:t> ressalvada a hipótese de </a:t>
            </a:r>
            <a:r>
              <a:rPr lang="pt-BR" sz="2400" b="1" u="sng" dirty="0">
                <a:solidFill>
                  <a:srgbClr val="FF0000"/>
                </a:solidFill>
                <a:latin typeface="Arial" panose="020B0604020202020204" pitchFamily="34" charset="0"/>
                <a:ea typeface="Times New Roman" panose="02020603050405020304" pitchFamily="18" charset="0"/>
                <a:cs typeface="Arial" pitchFamily="34" charset="0"/>
              </a:rPr>
              <a:t>decisão judicial específica que impeça</a:t>
            </a:r>
            <a:r>
              <a:rPr lang="pt-BR" sz="2400" b="1" dirty="0">
                <a:latin typeface="Arial" panose="020B0604020202020204" pitchFamily="34" charset="0"/>
                <a:ea typeface="Times New Roman" panose="02020603050405020304" pitchFamily="18" charset="0"/>
                <a:cs typeface="Arial" pitchFamily="34" charset="0"/>
              </a:rPr>
              <a:t> a análise, aprovação e registro do projeto de regularização fundiária urbana. (</a:t>
            </a:r>
            <a:r>
              <a:rPr lang="pt-BR" sz="2400" b="1" dirty="0" err="1">
                <a:latin typeface="Arial" panose="020B0604020202020204" pitchFamily="34" charset="0"/>
                <a:ea typeface="Times New Roman" panose="02020603050405020304" pitchFamily="18" charset="0"/>
                <a:cs typeface="Arial" pitchFamily="34" charset="0"/>
              </a:rPr>
              <a:t>Obs</a:t>
            </a:r>
            <a:r>
              <a:rPr lang="pt-BR" sz="2400" b="1" dirty="0">
                <a:latin typeface="Arial" panose="020B0604020202020204" pitchFamily="34" charset="0"/>
                <a:ea typeface="Times New Roman" panose="02020603050405020304" pitchFamily="18" charset="0"/>
                <a:cs typeface="Arial" pitchFamily="34" charset="0"/>
              </a:rPr>
              <a:t>: certidão de feitos ajuizados + narrativas ou aplicar artigo 54 da Lei 13.097</a:t>
            </a:r>
            <a:r>
              <a:rPr lang="pt-BR" sz="2400" b="1" dirty="0" smtClean="0">
                <a:latin typeface="Arial" panose="020B0604020202020204" pitchFamily="34" charset="0"/>
                <a:ea typeface="Times New Roman" panose="02020603050405020304" pitchFamily="18" charset="0"/>
                <a:cs typeface="Arial" pitchFamily="34" charset="0"/>
              </a:rPr>
              <a:t>)</a:t>
            </a:r>
          </a:p>
          <a:p>
            <a:pPr indent="333375" algn="just"/>
            <a:endParaRPr lang="pt-BR" sz="2400" b="1" dirty="0">
              <a:latin typeface="Arial" panose="020B0604020202020204" pitchFamily="34" charset="0"/>
              <a:ea typeface="Times New Roman" panose="02020603050405020304" pitchFamily="18" charset="0"/>
              <a:cs typeface="Arial" pitchFamily="34" charset="0"/>
            </a:endParaRPr>
          </a:p>
          <a:p>
            <a:pPr indent="333375" algn="just"/>
            <a:r>
              <a:rPr lang="pt-BR" sz="2400" b="1" dirty="0" smtClean="0">
                <a:solidFill>
                  <a:srgbClr val="FF0000"/>
                </a:solidFill>
                <a:latin typeface="Arial" panose="020B0604020202020204" pitchFamily="34" charset="0"/>
                <a:ea typeface="Times New Roman" panose="02020603050405020304" pitchFamily="18" charset="0"/>
                <a:cs typeface="Arial" pitchFamily="34" charset="0"/>
              </a:rPr>
              <a:t>(PARTICULAR </a:t>
            </a:r>
            <a:r>
              <a:rPr lang="pt-BR" sz="2400" b="1" dirty="0">
                <a:solidFill>
                  <a:srgbClr val="FF0000"/>
                </a:solidFill>
                <a:latin typeface="Arial" panose="020B0604020202020204" pitchFamily="34" charset="0"/>
                <a:ea typeface="Times New Roman" panose="02020603050405020304" pitchFamily="18" charset="0"/>
                <a:cs typeface="Arial" pitchFamily="34" charset="0"/>
              </a:rPr>
              <a:t>– </a:t>
            </a:r>
            <a:r>
              <a:rPr lang="pt-BR" sz="2400" b="1" dirty="0" smtClean="0">
                <a:solidFill>
                  <a:srgbClr val="FF0000"/>
                </a:solidFill>
                <a:latin typeface="Arial" panose="020B0604020202020204" pitchFamily="34" charset="0"/>
                <a:ea typeface="Times New Roman" panose="02020603050405020304" pitchFamily="18" charset="0"/>
                <a:cs typeface="Arial" pitchFamily="34" charset="0"/>
              </a:rPr>
              <a:t>CONSTRIÇÕES </a:t>
            </a:r>
            <a:r>
              <a:rPr lang="pt-BR" sz="2400" b="1" dirty="0">
                <a:solidFill>
                  <a:srgbClr val="FF0000"/>
                </a:solidFill>
                <a:latin typeface="Arial" panose="020B0604020202020204" pitchFamily="34" charset="0"/>
                <a:ea typeface="Times New Roman" panose="02020603050405020304" pitchFamily="18" charset="0"/>
                <a:cs typeface="Arial" pitchFamily="34" charset="0"/>
              </a:rPr>
              <a:t>– </a:t>
            </a:r>
            <a:r>
              <a:rPr lang="pt-BR" sz="2400" b="1" dirty="0" smtClean="0">
                <a:solidFill>
                  <a:srgbClr val="FF0000"/>
                </a:solidFill>
                <a:latin typeface="Arial" panose="020B0604020202020204" pitchFamily="34" charset="0"/>
                <a:ea typeface="Times New Roman" panose="02020603050405020304" pitchFamily="18" charset="0"/>
                <a:cs typeface="Arial" pitchFamily="34" charset="0"/>
              </a:rPr>
              <a:t>LIBERADO </a:t>
            </a:r>
            <a:r>
              <a:rPr lang="pt-BR" sz="2400" b="1" dirty="0">
                <a:solidFill>
                  <a:srgbClr val="FF0000"/>
                </a:solidFill>
                <a:latin typeface="Arial" panose="020B0604020202020204" pitchFamily="34" charset="0"/>
                <a:ea typeface="Times New Roman" panose="02020603050405020304" pitchFamily="18" charset="0"/>
                <a:cs typeface="Arial" pitchFamily="34" charset="0"/>
              </a:rPr>
              <a:t>– </a:t>
            </a:r>
            <a:r>
              <a:rPr lang="pt-BR" sz="2400" b="1" dirty="0" smtClean="0">
                <a:solidFill>
                  <a:srgbClr val="FF0000"/>
                </a:solidFill>
                <a:latin typeface="Arial" panose="020B0604020202020204" pitchFamily="34" charset="0"/>
                <a:ea typeface="Times New Roman" panose="02020603050405020304" pitchFamily="18" charset="0"/>
                <a:cs typeface="Arial" pitchFamily="34" charset="0"/>
              </a:rPr>
              <a:t>SALVO SE JUIZ BLOQUEAR)</a:t>
            </a:r>
            <a:endParaRPr lang="pt-BR" sz="2400" b="1" dirty="0">
              <a:solidFill>
                <a:srgbClr val="FF0000"/>
              </a:solidFill>
              <a:latin typeface="Arial" panose="020B0604020202020204" pitchFamily="34" charset="0"/>
              <a:ea typeface="Times New Roman" panose="02020603050405020304" pitchFamily="18" charset="0"/>
              <a:cs typeface="Arial" pitchFamily="34" charset="0"/>
            </a:endParaRPr>
          </a:p>
        </p:txBody>
      </p:sp>
    </p:spTree>
    <p:extLst>
      <p:ext uri="{BB962C8B-B14F-4D97-AF65-F5344CB8AC3E}">
        <p14:creationId xmlns:p14="http://schemas.microsoft.com/office/powerpoint/2010/main" val="4490574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A86B2F3A-48F1-4675-BAB3-1DB9B3CC4E5C}"/>
              </a:ext>
            </a:extLst>
          </p:cNvPr>
          <p:cNvSpPr/>
          <p:nvPr/>
        </p:nvSpPr>
        <p:spPr>
          <a:xfrm>
            <a:off x="145774" y="91546"/>
            <a:ext cx="11926956" cy="6678751"/>
          </a:xfrm>
          <a:prstGeom prst="rect">
            <a:avLst/>
          </a:prstGeom>
        </p:spPr>
        <p:txBody>
          <a:bodyPr wrap="square">
            <a:spAutoFit/>
          </a:bodyPr>
          <a:lstStyle/>
          <a:p>
            <a:pPr indent="333375" algn="ctr">
              <a:spcAft>
                <a:spcPts val="0"/>
              </a:spcAft>
            </a:pPr>
            <a:r>
              <a:rPr lang="pt-BR" sz="2200" b="1" u="sng" dirty="0">
                <a:latin typeface="Arial" pitchFamily="34" charset="0"/>
                <a:ea typeface="Times New Roman" panose="02020603050405020304" pitchFamily="18" charset="0"/>
                <a:cs typeface="Arial" pitchFamily="34" charset="0"/>
              </a:rPr>
              <a:t>IMÓVEL COM ÔNUS, GRAVAMES OU CONSTRIÇÕES JUDICIAIS</a:t>
            </a:r>
          </a:p>
          <a:p>
            <a:pPr indent="333375" algn="just">
              <a:spcAft>
                <a:spcPts val="0"/>
              </a:spcAft>
            </a:pPr>
            <a:endParaRPr lang="pt-BR" sz="2200" b="1" dirty="0">
              <a:solidFill>
                <a:srgbClr val="FF0000"/>
              </a:solidFill>
              <a:latin typeface="Arial" pitchFamily="34" charset="0"/>
              <a:ea typeface="Times New Roman" panose="02020603050405020304" pitchFamily="18" charset="0"/>
              <a:cs typeface="Arial" pitchFamily="34" charset="0"/>
            </a:endParaRPr>
          </a:p>
          <a:p>
            <a:pPr indent="333375" algn="just">
              <a:spcAft>
                <a:spcPts val="0"/>
              </a:spcAft>
            </a:pPr>
            <a:r>
              <a:rPr lang="pt-BR" sz="2400" b="1" dirty="0" smtClean="0">
                <a:latin typeface="Arial" panose="020B0604020202020204" pitchFamily="34" charset="0"/>
                <a:ea typeface="Times New Roman" panose="02020603050405020304" pitchFamily="18" charset="0"/>
                <a:cs typeface="Arial" pitchFamily="34" charset="0"/>
              </a:rPr>
              <a:t>Art</a:t>
            </a:r>
            <a:r>
              <a:rPr lang="pt-BR" sz="2400" b="1" dirty="0">
                <a:latin typeface="Arial" panose="020B0604020202020204" pitchFamily="34" charset="0"/>
                <a:ea typeface="Times New Roman" panose="02020603050405020304" pitchFamily="18" charset="0"/>
                <a:cs typeface="Arial" pitchFamily="34" charset="0"/>
              </a:rPr>
              <a:t>. 21, § 1º </a:t>
            </a:r>
            <a:r>
              <a:rPr lang="pt-BR" sz="2400" b="1" dirty="0">
                <a:solidFill>
                  <a:srgbClr val="FF0000"/>
                </a:solidFill>
                <a:latin typeface="Arial" panose="020B0604020202020204" pitchFamily="34" charset="0"/>
                <a:ea typeface="Times New Roman" panose="02020603050405020304" pitchFamily="18" charset="0"/>
                <a:cs typeface="Arial" pitchFamily="34" charset="0"/>
              </a:rPr>
              <a:t>Caso exista demanda judicial de que o impugnante seja parte e que verse sobre direitos reais ou possessórios relativos ao imóvel abrangido pela demarcação urbanística, deverá informá-la ao poder público, que comunicará ao juízo a existência do procedimento</a:t>
            </a:r>
            <a:r>
              <a:rPr lang="pt-BR" sz="2400" b="1" dirty="0">
                <a:latin typeface="Arial" panose="020B0604020202020204" pitchFamily="34" charset="0"/>
                <a:ea typeface="Times New Roman" panose="02020603050405020304" pitchFamily="18" charset="0"/>
                <a:cs typeface="Arial" pitchFamily="34" charset="0"/>
              </a:rPr>
              <a:t> de que trata o caput deste artigo.</a:t>
            </a:r>
          </a:p>
          <a:p>
            <a:pPr indent="333375" algn="just">
              <a:spcAft>
                <a:spcPts val="0"/>
              </a:spcAft>
            </a:pPr>
            <a:endParaRPr lang="pt-BR" sz="2200" b="1" dirty="0" smtClean="0">
              <a:latin typeface="Arial" pitchFamily="34" charset="0"/>
              <a:ea typeface="Times New Roman" panose="02020603050405020304" pitchFamily="18" charset="0"/>
              <a:cs typeface="Arial" pitchFamily="34" charset="0"/>
            </a:endParaRPr>
          </a:p>
          <a:p>
            <a:pPr indent="333375" algn="just">
              <a:spcAft>
                <a:spcPts val="0"/>
              </a:spcAft>
            </a:pPr>
            <a:r>
              <a:rPr lang="pt-BR" sz="2200" b="1" dirty="0" smtClean="0">
                <a:latin typeface="Arial" pitchFamily="34" charset="0"/>
                <a:ea typeface="Times New Roman" panose="02020603050405020304" pitchFamily="18" charset="0"/>
                <a:cs typeface="Arial" pitchFamily="34" charset="0"/>
              </a:rPr>
              <a:t>Art</a:t>
            </a:r>
            <a:r>
              <a:rPr lang="pt-BR" sz="2200" b="1" dirty="0">
                <a:latin typeface="Arial" pitchFamily="34" charset="0"/>
                <a:ea typeface="Times New Roman" panose="02020603050405020304" pitchFamily="18" charset="0"/>
                <a:cs typeface="Arial" pitchFamily="34" charset="0"/>
              </a:rPr>
              <a:t>. 23, § 2º Por meio da legitimação fundiária, em qualquer das modalidades da </a:t>
            </a:r>
            <a:r>
              <a:rPr lang="pt-BR" sz="2200" b="1" dirty="0" err="1">
                <a:latin typeface="Arial" panose="020B0604020202020204" pitchFamily="34" charset="0"/>
                <a:ea typeface="Times New Roman" panose="02020603050405020304" pitchFamily="18" charset="0"/>
                <a:cs typeface="Arial" pitchFamily="34" charset="0"/>
              </a:rPr>
              <a:t>Reurb</a:t>
            </a:r>
            <a:r>
              <a:rPr lang="pt-BR" sz="2200" b="1" dirty="0">
                <a:latin typeface="Arial" panose="020B0604020202020204" pitchFamily="34" charset="0"/>
                <a:ea typeface="Times New Roman" panose="02020603050405020304" pitchFamily="18" charset="0"/>
                <a:cs typeface="Arial" pitchFamily="34" charset="0"/>
              </a:rPr>
              <a:t>, </a:t>
            </a:r>
            <a:r>
              <a:rPr lang="pt-BR" sz="2200" b="1" dirty="0">
                <a:solidFill>
                  <a:srgbClr val="FF0000"/>
                </a:solidFill>
                <a:latin typeface="Arial" panose="020B0604020202020204" pitchFamily="34" charset="0"/>
                <a:ea typeface="Times New Roman" panose="02020603050405020304" pitchFamily="18" charset="0"/>
                <a:cs typeface="Arial" pitchFamily="34" charset="0"/>
              </a:rPr>
              <a:t>o ocupante adquire a unidade imobiliária</a:t>
            </a:r>
            <a:r>
              <a:rPr lang="pt-BR" sz="2200" b="1" dirty="0">
                <a:latin typeface="Arial" panose="020B0604020202020204" pitchFamily="34" charset="0"/>
                <a:ea typeface="Times New Roman" panose="02020603050405020304" pitchFamily="18" charset="0"/>
                <a:cs typeface="Arial" pitchFamily="34" charset="0"/>
              </a:rPr>
              <a:t> com destinação urbana </a:t>
            </a:r>
            <a:r>
              <a:rPr lang="pt-BR" sz="2200" b="1" dirty="0">
                <a:solidFill>
                  <a:srgbClr val="FF0000"/>
                </a:solidFill>
                <a:latin typeface="Arial" panose="020B0604020202020204" pitchFamily="34" charset="0"/>
                <a:ea typeface="Times New Roman" panose="02020603050405020304" pitchFamily="18" charset="0"/>
                <a:cs typeface="Arial" pitchFamily="34" charset="0"/>
              </a:rPr>
              <a:t>livre e desembaraçada de quaisquer ônus, direitos reais, gravames ou inscrições, eventualmente existentes em sua matrícula de origem, exceto quando disserem respeito ao próprio legitimado. (Exemplo: IPTU, servidão em que o beneficiado era o serviente)</a:t>
            </a:r>
          </a:p>
          <a:p>
            <a:pPr indent="333375" algn="just">
              <a:spcAft>
                <a:spcPts val="0"/>
              </a:spcAft>
            </a:pPr>
            <a:endParaRPr lang="pt-BR" sz="2200" b="1" dirty="0">
              <a:latin typeface="Arial" panose="020B0604020202020204" pitchFamily="34" charset="0"/>
              <a:ea typeface="Times New Roman" panose="02020603050405020304" pitchFamily="18" charset="0"/>
              <a:cs typeface="Arial" pitchFamily="34" charset="0"/>
            </a:endParaRPr>
          </a:p>
          <a:p>
            <a:pPr indent="333375" algn="just">
              <a:spcAft>
                <a:spcPts val="0"/>
              </a:spcAft>
            </a:pPr>
            <a:r>
              <a:rPr lang="pt-BR" sz="2200" b="1" dirty="0">
                <a:latin typeface="Arial" panose="020B0604020202020204" pitchFamily="34" charset="0"/>
                <a:ea typeface="Times New Roman" panose="02020603050405020304" pitchFamily="18" charset="0"/>
                <a:cs typeface="Arial" pitchFamily="34" charset="0"/>
              </a:rPr>
              <a:t>§ 3º </a:t>
            </a:r>
            <a:r>
              <a:rPr lang="pt-BR" sz="2200" b="1" dirty="0">
                <a:solidFill>
                  <a:srgbClr val="FF0000"/>
                </a:solidFill>
                <a:latin typeface="Arial" panose="020B0604020202020204" pitchFamily="34" charset="0"/>
                <a:ea typeface="Times New Roman" panose="02020603050405020304" pitchFamily="18" charset="0"/>
                <a:cs typeface="Arial" pitchFamily="34" charset="0"/>
              </a:rPr>
              <a:t>Deverão ser transportadas as inscrições, as indisponibilidades ou os gravames existentes no registro da área maior originária para as matrículas das unidades imobiliárias que não houverem sido adquiridas por legitimação fundiária.</a:t>
            </a:r>
          </a:p>
          <a:p>
            <a:pPr indent="333375" algn="just">
              <a:spcAft>
                <a:spcPts val="0"/>
              </a:spcAft>
            </a:pPr>
            <a:endParaRPr lang="pt-BR" sz="2200" b="1" u="sng" dirty="0">
              <a:latin typeface="Arial" panose="020B0604020202020204" pitchFamily="34" charset="0"/>
              <a:ea typeface="Times New Roman" panose="02020603050405020304" pitchFamily="18" charset="0"/>
              <a:cs typeface="Arial" pitchFamily="34" charset="0"/>
            </a:endParaRPr>
          </a:p>
        </p:txBody>
      </p:sp>
    </p:spTree>
    <p:extLst>
      <p:ext uri="{BB962C8B-B14F-4D97-AF65-F5344CB8AC3E}">
        <p14:creationId xmlns:p14="http://schemas.microsoft.com/office/powerpoint/2010/main" val="383967159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A86B2F3A-48F1-4675-BAB3-1DB9B3CC4E5C}"/>
              </a:ext>
            </a:extLst>
          </p:cNvPr>
          <p:cNvSpPr/>
          <p:nvPr/>
        </p:nvSpPr>
        <p:spPr>
          <a:xfrm>
            <a:off x="145774" y="91546"/>
            <a:ext cx="11926956" cy="5632311"/>
          </a:xfrm>
          <a:prstGeom prst="rect">
            <a:avLst/>
          </a:prstGeom>
        </p:spPr>
        <p:txBody>
          <a:bodyPr wrap="square">
            <a:spAutoFit/>
          </a:bodyPr>
          <a:lstStyle/>
          <a:p>
            <a:pPr indent="333375" algn="ctr">
              <a:spcAft>
                <a:spcPts val="0"/>
              </a:spcAft>
            </a:pPr>
            <a:r>
              <a:rPr lang="pt-BR" sz="2400" b="1" u="sng" dirty="0">
                <a:latin typeface="Arial" pitchFamily="34" charset="0"/>
                <a:ea typeface="Times New Roman" panose="02020603050405020304" pitchFamily="18" charset="0"/>
                <a:cs typeface="Arial" pitchFamily="34" charset="0"/>
              </a:rPr>
              <a:t>ATUAÇÃO DO REGISTRADOR DE IMÓVEIS</a:t>
            </a:r>
          </a:p>
          <a:p>
            <a:pPr indent="333375" algn="just"/>
            <a:endParaRPr lang="pt-BR" sz="2400" dirty="0">
              <a:solidFill>
                <a:srgbClr val="FF0000"/>
              </a:solidFill>
              <a:latin typeface="Arial" panose="020B0604020202020204" pitchFamily="34" charset="0"/>
              <a:ea typeface="Times New Roman" panose="02020603050405020304" pitchFamily="18" charset="0"/>
              <a:cs typeface="Arial" pitchFamily="34" charset="0"/>
            </a:endParaRPr>
          </a:p>
          <a:p>
            <a:pPr indent="333375" algn="just"/>
            <a:endParaRPr lang="pt-BR" sz="2400" b="1" dirty="0">
              <a:solidFill>
                <a:srgbClr val="FF0000"/>
              </a:solidFill>
              <a:latin typeface="Arial" panose="020B0604020202020204" pitchFamily="34" charset="0"/>
              <a:ea typeface="Times New Roman" panose="02020603050405020304" pitchFamily="18" charset="0"/>
              <a:cs typeface="Arial" pitchFamily="34" charset="0"/>
            </a:endParaRPr>
          </a:p>
          <a:p>
            <a:pPr indent="333375" algn="just"/>
            <a:r>
              <a:rPr lang="pt-BR" sz="2400" b="1" dirty="0">
                <a:latin typeface="Arial" panose="020B0604020202020204" pitchFamily="34" charset="0"/>
                <a:ea typeface="Times New Roman" panose="02020603050405020304" pitchFamily="18" charset="0"/>
                <a:cs typeface="Arial" pitchFamily="34" charset="0"/>
              </a:rPr>
              <a:t>Art. 44. Recebida a CRF, </a:t>
            </a:r>
            <a:r>
              <a:rPr lang="pt-BR" sz="2400" b="1" u="sng" dirty="0">
                <a:latin typeface="Arial" panose="020B0604020202020204" pitchFamily="34" charset="0"/>
                <a:ea typeface="Times New Roman" panose="02020603050405020304" pitchFamily="18" charset="0"/>
                <a:cs typeface="Arial" pitchFamily="34" charset="0"/>
              </a:rPr>
              <a:t>cumprirá ao oficial do cartório de registro de imóveis prenotá-la, autuá-la, instaurar o procedimento registral e, no prazo de quinze dias, emitir a respectiva nota de exigência ou praticar os atos tendentes ao registro</a:t>
            </a:r>
            <a:r>
              <a:rPr lang="pt-BR" sz="2400" b="1" dirty="0">
                <a:latin typeface="Arial" panose="020B0604020202020204" pitchFamily="34" charset="0"/>
                <a:ea typeface="Times New Roman" panose="02020603050405020304" pitchFamily="18" charset="0"/>
                <a:cs typeface="Arial" pitchFamily="34" charset="0"/>
              </a:rPr>
              <a:t>.   </a:t>
            </a:r>
          </a:p>
          <a:p>
            <a:pPr indent="333375" algn="just">
              <a:spcAft>
                <a:spcPts val="0"/>
              </a:spcAft>
            </a:pPr>
            <a:endParaRPr lang="pt-BR" sz="2400" b="1" u="sng" dirty="0">
              <a:latin typeface="Arial" panose="020B0604020202020204" pitchFamily="34" charset="0"/>
              <a:ea typeface="Times New Roman" panose="02020603050405020304" pitchFamily="18" charset="0"/>
              <a:cs typeface="Arial" pitchFamily="34" charset="0"/>
            </a:endParaRPr>
          </a:p>
          <a:p>
            <a:pPr indent="333375" algn="just">
              <a:spcAft>
                <a:spcPts val="0"/>
              </a:spcAft>
            </a:pPr>
            <a:r>
              <a:rPr lang="pt-BR" sz="2400" b="1" dirty="0">
                <a:latin typeface="Arial" panose="020B0604020202020204" pitchFamily="34" charset="0"/>
                <a:ea typeface="Times New Roman" panose="02020603050405020304" pitchFamily="18" charset="0"/>
                <a:cs typeface="Arial" pitchFamily="34" charset="0"/>
              </a:rPr>
              <a:t>§ 5º </a:t>
            </a:r>
            <a:r>
              <a:rPr lang="pt-BR" sz="2400" b="1" u="sng" dirty="0">
                <a:latin typeface="Arial" panose="020B0604020202020204" pitchFamily="34" charset="0"/>
                <a:ea typeface="Times New Roman" panose="02020603050405020304" pitchFamily="18" charset="0"/>
                <a:cs typeface="Arial" pitchFamily="34" charset="0"/>
              </a:rPr>
              <a:t>O procedimento registral deverá ser concluído no prazo de sessenta dias, prorrogável por até igual período, mediante justificativa fundamentada do oficial do cartório de registro de imóveis.</a:t>
            </a:r>
          </a:p>
          <a:p>
            <a:pPr indent="333375" algn="just">
              <a:spcAft>
                <a:spcPts val="0"/>
              </a:spcAft>
            </a:pPr>
            <a:endParaRPr lang="pt-BR" sz="2400" b="1" u="sng" dirty="0">
              <a:latin typeface="Arial" panose="020B0604020202020204" pitchFamily="34" charset="0"/>
              <a:ea typeface="Times New Roman" panose="02020603050405020304" pitchFamily="18" charset="0"/>
              <a:cs typeface="Arial" pitchFamily="34" charset="0"/>
            </a:endParaRPr>
          </a:p>
          <a:p>
            <a:pPr indent="333375" algn="ctr">
              <a:spcAft>
                <a:spcPts val="0"/>
              </a:spcAft>
            </a:pPr>
            <a:r>
              <a:rPr lang="pt-BR" sz="2400" b="1" dirty="0" smtClean="0">
                <a:solidFill>
                  <a:srgbClr val="FF0000"/>
                </a:solidFill>
                <a:latin typeface="Arial" panose="020B0604020202020204" pitchFamily="34" charset="0"/>
                <a:ea typeface="Times New Roman" panose="02020603050405020304" pitchFamily="18" charset="0"/>
                <a:cs typeface="Arial" pitchFamily="34" charset="0"/>
              </a:rPr>
              <a:t>exigências ou </a:t>
            </a:r>
            <a:r>
              <a:rPr lang="pt-BR" sz="2400" b="1" dirty="0" smtClean="0">
                <a:solidFill>
                  <a:srgbClr val="FF0000"/>
                </a:solidFill>
                <a:latin typeface="Arial" panose="020B0604020202020204" pitchFamily="34" charset="0"/>
                <a:ea typeface="Times New Roman" panose="02020603050405020304" pitchFamily="18" charset="0"/>
                <a:cs typeface="Arial" pitchFamily="34" charset="0"/>
              </a:rPr>
              <a:t>atos </a:t>
            </a:r>
            <a:r>
              <a:rPr lang="pt-BR" sz="2400" b="1" dirty="0">
                <a:solidFill>
                  <a:srgbClr val="FF0000"/>
                </a:solidFill>
                <a:latin typeface="Arial" panose="020B0604020202020204" pitchFamily="34" charset="0"/>
                <a:ea typeface="Times New Roman" panose="02020603050405020304" pitchFamily="18" charset="0"/>
                <a:cs typeface="Arial" pitchFamily="34" charset="0"/>
              </a:rPr>
              <a:t>tendentes a registro 15 </a:t>
            </a:r>
            <a:r>
              <a:rPr lang="pt-BR" sz="2400" b="1" dirty="0" smtClean="0">
                <a:solidFill>
                  <a:srgbClr val="FF0000"/>
                </a:solidFill>
                <a:latin typeface="Arial" panose="020B0604020202020204" pitchFamily="34" charset="0"/>
                <a:ea typeface="Times New Roman" panose="02020603050405020304" pitchFamily="18" charset="0"/>
                <a:cs typeface="Arial" pitchFamily="34" charset="0"/>
              </a:rPr>
              <a:t>dias</a:t>
            </a:r>
          </a:p>
          <a:p>
            <a:pPr indent="333375" algn="ctr">
              <a:spcAft>
                <a:spcPts val="0"/>
              </a:spcAft>
            </a:pPr>
            <a:r>
              <a:rPr lang="pt-BR" sz="2400" b="1" dirty="0" smtClean="0">
                <a:solidFill>
                  <a:srgbClr val="FF0000"/>
                </a:solidFill>
                <a:latin typeface="Arial" panose="020B0604020202020204" pitchFamily="34" charset="0"/>
                <a:ea typeface="Times New Roman" panose="02020603050405020304" pitchFamily="18" charset="0"/>
                <a:cs typeface="Arial" pitchFamily="34" charset="0"/>
              </a:rPr>
              <a:t>x</a:t>
            </a:r>
          </a:p>
          <a:p>
            <a:pPr indent="333375" algn="ctr">
              <a:spcAft>
                <a:spcPts val="0"/>
              </a:spcAft>
            </a:pPr>
            <a:r>
              <a:rPr lang="pt-BR" sz="2400" b="1" dirty="0" smtClean="0">
                <a:solidFill>
                  <a:srgbClr val="FF0000"/>
                </a:solidFill>
                <a:latin typeface="Arial" panose="020B0604020202020204" pitchFamily="34" charset="0"/>
                <a:ea typeface="Times New Roman" panose="02020603050405020304" pitchFamily="18" charset="0"/>
                <a:cs typeface="Arial" pitchFamily="34" charset="0"/>
              </a:rPr>
              <a:t>atos </a:t>
            </a:r>
            <a:r>
              <a:rPr lang="pt-BR" sz="2400" b="1" dirty="0">
                <a:solidFill>
                  <a:srgbClr val="FF0000"/>
                </a:solidFill>
                <a:latin typeface="Arial" panose="020B0604020202020204" pitchFamily="34" charset="0"/>
                <a:ea typeface="Times New Roman" panose="02020603050405020304" pitchFamily="18" charset="0"/>
                <a:cs typeface="Arial" pitchFamily="34" charset="0"/>
              </a:rPr>
              <a:t>de registro 60 + 60 </a:t>
            </a:r>
            <a:r>
              <a:rPr lang="pt-BR" sz="2400" b="1" dirty="0" smtClean="0">
                <a:solidFill>
                  <a:srgbClr val="FF0000"/>
                </a:solidFill>
                <a:latin typeface="Arial" panose="020B0604020202020204" pitchFamily="34" charset="0"/>
                <a:ea typeface="Times New Roman" panose="02020603050405020304" pitchFamily="18" charset="0"/>
                <a:cs typeface="Arial" pitchFamily="34" charset="0"/>
              </a:rPr>
              <a:t>dias</a:t>
            </a:r>
            <a:endParaRPr lang="pt-BR" sz="2400" b="1" dirty="0">
              <a:solidFill>
                <a:srgbClr val="FF0000"/>
              </a:solidFill>
              <a:latin typeface="Arial" panose="020B0604020202020204" pitchFamily="34" charset="0"/>
              <a:ea typeface="Times New Roman" panose="02020603050405020304" pitchFamily="18" charset="0"/>
              <a:cs typeface="Arial" pitchFamily="34" charset="0"/>
            </a:endParaRPr>
          </a:p>
        </p:txBody>
      </p:sp>
    </p:spTree>
    <p:extLst>
      <p:ext uri="{BB962C8B-B14F-4D97-AF65-F5344CB8AC3E}">
        <p14:creationId xmlns:p14="http://schemas.microsoft.com/office/powerpoint/2010/main" val="358570929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a:extLst>
              <a:ext uri="{FF2B5EF4-FFF2-40B4-BE49-F238E27FC236}">
                <a16:creationId xmlns="" xmlns:a16="http://schemas.microsoft.com/office/drawing/2014/main" id="{7EB50BAA-5F34-4AEF-96DB-A3C8A2ACDA18}"/>
              </a:ext>
            </a:extLst>
          </p:cNvPr>
          <p:cNvSpPr/>
          <p:nvPr/>
        </p:nvSpPr>
        <p:spPr>
          <a:xfrm>
            <a:off x="185530" y="284135"/>
            <a:ext cx="11820939" cy="7109639"/>
          </a:xfrm>
          <a:prstGeom prst="rect">
            <a:avLst/>
          </a:prstGeom>
        </p:spPr>
        <p:txBody>
          <a:bodyPr wrap="square">
            <a:spAutoFit/>
          </a:bodyPr>
          <a:lstStyle/>
          <a:p>
            <a:pPr indent="333375" algn="ctr">
              <a:spcAft>
                <a:spcPts val="0"/>
              </a:spcAft>
            </a:pPr>
            <a:r>
              <a:rPr lang="pt-BR" sz="2400" b="1" u="sng" dirty="0">
                <a:latin typeface="Arial" panose="020B0604020202020204" pitchFamily="34" charset="0"/>
                <a:ea typeface="Times New Roman" panose="02020603050405020304" pitchFamily="18" charset="0"/>
                <a:cs typeface="Arial" panose="020B0604020202020204" pitchFamily="34" charset="0"/>
              </a:rPr>
              <a:t>NOTIFICAÇÕES E EDITAL</a:t>
            </a:r>
          </a:p>
          <a:p>
            <a:pPr indent="333375" algn="just">
              <a:spcAft>
                <a:spcPts val="0"/>
              </a:spcAft>
            </a:pPr>
            <a:r>
              <a:rPr lang="pt-BR" sz="2400" b="1" dirty="0">
                <a:latin typeface="Arial" panose="020B0604020202020204" pitchFamily="34" charset="0"/>
                <a:ea typeface="Times New Roman" panose="02020603050405020304" pitchFamily="18" charset="0"/>
                <a:cs typeface="Arial" panose="020B0604020202020204" pitchFamily="34" charset="0"/>
              </a:rPr>
              <a:t>Art. 20. </a:t>
            </a:r>
            <a:r>
              <a:rPr lang="pt-BR" sz="24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O poder público notificará os titulares de domínio e os confrontantes da área demarcada, pessoalmente ou por via postal</a:t>
            </a:r>
            <a:r>
              <a:rPr lang="pt-BR" sz="2400" b="1" dirty="0">
                <a:latin typeface="Arial" panose="020B0604020202020204" pitchFamily="34" charset="0"/>
                <a:ea typeface="Times New Roman" panose="02020603050405020304" pitchFamily="18" charset="0"/>
                <a:cs typeface="Arial" panose="020B0604020202020204" pitchFamily="34" charset="0"/>
              </a:rPr>
              <a:t>, com aviso de recebimento, no endereço que constar da matrícula ou da transcrição, para que estes, querendo, </a:t>
            </a:r>
            <a:r>
              <a:rPr lang="pt-BR" sz="24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apresentem impugnação à demarcação urbanística, no prazo comum de trinta dias</a:t>
            </a:r>
            <a:r>
              <a:rPr lang="pt-BR" sz="24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 (+ responsáveis pela implementação – 31, §1º)</a:t>
            </a:r>
            <a:endPar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endParaRPr lang="pt-BR" sz="2400" b="1" u="sng" dirty="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400" b="1" dirty="0">
                <a:latin typeface="Arial" panose="020B0604020202020204" pitchFamily="34" charset="0"/>
                <a:ea typeface="Times New Roman" panose="02020603050405020304" pitchFamily="18" charset="0"/>
                <a:cs typeface="Arial" panose="020B0604020202020204" pitchFamily="34" charset="0"/>
              </a:rPr>
              <a:t>Art. 31, § 2º </a:t>
            </a:r>
            <a:r>
              <a:rPr lang="pt-BR" sz="24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Tratando-se de imóveis públicos municipais, o Município deverá notificar os confinantes e terceiros eventualmente interessados (com interesse jurídico conhecido)</a:t>
            </a:r>
            <a:r>
              <a:rPr lang="pt-BR" sz="2400" b="1" dirty="0">
                <a:latin typeface="Arial" panose="020B0604020202020204" pitchFamily="34" charset="0"/>
                <a:ea typeface="Times New Roman" panose="02020603050405020304" pitchFamily="18" charset="0"/>
                <a:cs typeface="Arial" panose="020B0604020202020204" pitchFamily="34" charset="0"/>
              </a:rPr>
              <a:t>, para, querendo, apresentar impugnação no prazo de trinta dias, contado da data de recebimento da notificação.</a:t>
            </a:r>
          </a:p>
          <a:p>
            <a:pPr marL="899160" indent="333375" algn="ctr">
              <a:spcAft>
                <a:spcPts val="0"/>
              </a:spcAft>
            </a:pPr>
            <a:endParaRPr lang="pt-BR" sz="2400" b="1" u="sng"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marL="899160" indent="333375" algn="ctr">
              <a:spcAft>
                <a:spcPts val="0"/>
              </a:spcAft>
            </a:pPr>
            <a:endParaRPr lang="pt-BR" sz="2400" b="1" u="sng" dirty="0">
              <a:latin typeface="Arial" panose="020B0604020202020204" pitchFamily="34" charset="0"/>
              <a:ea typeface="Times New Roman" panose="02020603050405020304" pitchFamily="18" charset="0"/>
              <a:cs typeface="Arial" panose="020B0604020202020204" pitchFamily="34" charset="0"/>
            </a:endParaRPr>
          </a:p>
          <a:p>
            <a:pPr marL="899160" indent="333375" algn="ctr">
              <a:spcAft>
                <a:spcPts val="0"/>
              </a:spcAft>
            </a:pPr>
            <a:r>
              <a:rPr lang="pt-BR" sz="24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imóvel requerido notificar detentores de quaisquer direitos</a:t>
            </a:r>
          </a:p>
          <a:p>
            <a:pPr marL="899160" indent="333375" algn="ctr">
              <a:spcAft>
                <a:spcPts val="0"/>
              </a:spcAft>
            </a:pPr>
            <a:r>
              <a:rPr lang="pt-BR" sz="24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X</a:t>
            </a:r>
          </a:p>
          <a:p>
            <a:pPr marL="899160" indent="333375" algn="ctr">
              <a:spcAft>
                <a:spcPts val="0"/>
              </a:spcAft>
            </a:pPr>
            <a:r>
              <a:rPr lang="pt-BR" sz="24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imóvel confrontante notificar detentor do direito de propriedade</a:t>
            </a:r>
            <a:endParaRPr lang="pt-BR"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marL="899160" indent="333375" algn="ctr">
              <a:spcAft>
                <a:spcPts val="0"/>
              </a:spcAft>
            </a:pPr>
            <a:endParaRPr lang="pt-BR" sz="2400" b="1" dirty="0">
              <a:latin typeface="Arial" panose="020B0604020202020204" pitchFamily="34" charset="0"/>
              <a:ea typeface="Times New Roman" panose="02020603050405020304" pitchFamily="18" charset="0"/>
              <a:cs typeface="Arial" panose="020B0604020202020204" pitchFamily="34" charset="0"/>
            </a:endParaRPr>
          </a:p>
          <a:p>
            <a:pPr marL="899160" indent="333375" algn="just">
              <a:spcAft>
                <a:spcPts val="0"/>
              </a:spcAft>
            </a:pPr>
            <a:endParaRPr lang="pt-BR" sz="2400" b="1" dirty="0">
              <a:effectLst/>
              <a:latin typeface="Arial" panose="020B0604020202020204" pitchFamily="34" charset="0"/>
              <a:ea typeface="Times New Roman" panose="02020603050405020304" pitchFamily="18" charset="0"/>
              <a:cs typeface="Arial" panose="020B0604020202020204" pitchFamily="34" charset="0"/>
            </a:endParaRPr>
          </a:p>
          <a:p>
            <a:pPr marL="899160" indent="333375" algn="just">
              <a:spcAft>
                <a:spcPts val="0"/>
              </a:spcAft>
            </a:pPr>
            <a:endParaRPr lang="pt-BR" sz="2400" b="1"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6913307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32427BA0-2DA4-4A80-B041-955E947E5DF7}"/>
              </a:ext>
            </a:extLst>
          </p:cNvPr>
          <p:cNvSpPr/>
          <p:nvPr/>
        </p:nvSpPr>
        <p:spPr>
          <a:xfrm>
            <a:off x="132522" y="374307"/>
            <a:ext cx="11926956" cy="6370975"/>
          </a:xfrm>
          <a:prstGeom prst="rect">
            <a:avLst/>
          </a:prstGeom>
        </p:spPr>
        <p:txBody>
          <a:bodyPr wrap="square">
            <a:spAutoFit/>
          </a:bodyPr>
          <a:lstStyle/>
          <a:p>
            <a:pPr indent="333375" algn="ct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Notificação </a:t>
            </a:r>
            <a:r>
              <a:rPr lang="pt-BR" sz="24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por “AR” não </a:t>
            </a: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precisa ser em mãos próprias – 31, §4º</a:t>
            </a:r>
          </a:p>
          <a:p>
            <a:pPr indent="333375" algn="ctr"/>
            <a:endParaRPr lang="pt-BR" sz="2400" b="1" dirty="0">
              <a:latin typeface="Arial" panose="020B0604020202020204" pitchFamily="34" charset="0"/>
              <a:ea typeface="Times New Roman" panose="02020603050405020304" pitchFamily="18" charset="0"/>
              <a:cs typeface="Arial" panose="020B0604020202020204" pitchFamily="34" charset="0"/>
            </a:endParaRPr>
          </a:p>
          <a:p>
            <a:pPr indent="333375" algn="ct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Notificação simplificada (sem plantas, projetos, memoriais ou outros documentos – 46, §2º</a:t>
            </a:r>
          </a:p>
          <a:p>
            <a:pPr indent="333375" algn="ctr"/>
            <a:endParaRPr lang="pt-BR" sz="2400" b="1" u="sng" dirty="0">
              <a:latin typeface="Arial" panose="020B0604020202020204" pitchFamily="34" charset="0"/>
              <a:ea typeface="Times New Roman" panose="02020603050405020304" pitchFamily="18" charset="0"/>
              <a:cs typeface="Arial" panose="020B0604020202020204" pitchFamily="34" charset="0"/>
            </a:endParaRPr>
          </a:p>
          <a:p>
            <a:pPr indent="333375" algn="ctr">
              <a:spcAft>
                <a:spcPts val="0"/>
              </a:spcAft>
            </a:pPr>
            <a:r>
              <a:rPr lang="pt-BR" sz="2400" b="1" u="sng" dirty="0" smtClean="0">
                <a:latin typeface="Arial" panose="020B0604020202020204" pitchFamily="34" charset="0"/>
                <a:ea typeface="Times New Roman" panose="02020603050405020304" pitchFamily="18" charset="0"/>
                <a:cs typeface="Arial" panose="020B0604020202020204" pitchFamily="34" charset="0"/>
              </a:rPr>
              <a:t>INTERESSE JURÍDICO DESCONHECIDO – </a:t>
            </a:r>
            <a:r>
              <a:rPr lang="pt-BR" sz="2400" b="1" u="sng"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NEM EDITAL TERÁ</a:t>
            </a:r>
          </a:p>
          <a:p>
            <a:pPr indent="333375" algn="just">
              <a:spcAft>
                <a:spcPts val="0"/>
              </a:spcAft>
            </a:pPr>
            <a:endParaRPr lang="pt-BR" sz="2400" b="1" dirty="0" smtClean="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400" b="1" dirty="0" smtClean="0">
                <a:latin typeface="Arial" panose="020B0604020202020204" pitchFamily="34" charset="0"/>
                <a:ea typeface="Times New Roman" panose="02020603050405020304" pitchFamily="18" charset="0"/>
                <a:cs typeface="Arial" panose="020B0604020202020204" pitchFamily="34" charset="0"/>
              </a:rPr>
              <a:t>Artigo </a:t>
            </a:r>
            <a:r>
              <a:rPr lang="pt-BR" sz="2400" b="1" dirty="0">
                <a:latin typeface="Arial" panose="020B0604020202020204" pitchFamily="34" charset="0"/>
                <a:ea typeface="Times New Roman" panose="02020603050405020304" pitchFamily="18" charset="0"/>
                <a:cs typeface="Arial" panose="020B0604020202020204" pitchFamily="34" charset="0"/>
              </a:rPr>
              <a:t>31, § </a:t>
            </a:r>
            <a:r>
              <a:rPr lang="pt-BR" sz="2400" b="1" dirty="0" smtClean="0">
                <a:latin typeface="Arial" panose="020B0604020202020204" pitchFamily="34" charset="0"/>
                <a:ea typeface="Times New Roman" panose="02020603050405020304" pitchFamily="18" charset="0"/>
                <a:cs typeface="Arial" panose="020B0604020202020204" pitchFamily="34" charset="0"/>
              </a:rPr>
              <a:t>5º (vide artigo 20, §1º): </a:t>
            </a:r>
            <a:r>
              <a:rPr lang="pt-BR" sz="2400" b="1" dirty="0">
                <a:latin typeface="Arial" panose="020B0604020202020204" pitchFamily="34" charset="0"/>
                <a:ea typeface="Times New Roman" panose="02020603050405020304" pitchFamily="18" charset="0"/>
                <a:cs typeface="Arial" panose="020B0604020202020204" pitchFamily="34" charset="0"/>
              </a:rPr>
              <a:t>A </a:t>
            </a:r>
            <a:r>
              <a:rPr lang="pt-BR" sz="24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notificação da </a:t>
            </a:r>
            <a:r>
              <a:rPr lang="pt-BR" sz="2400" b="1" u="sng" dirty="0" err="1">
                <a:solidFill>
                  <a:srgbClr val="FF0000"/>
                </a:solidFill>
                <a:latin typeface="Arial" panose="020B0604020202020204" pitchFamily="34" charset="0"/>
                <a:ea typeface="Times New Roman" panose="02020603050405020304" pitchFamily="18" charset="0"/>
                <a:cs typeface="Arial" panose="020B0604020202020204" pitchFamily="34" charset="0"/>
              </a:rPr>
              <a:t>Reurb</a:t>
            </a:r>
            <a:r>
              <a:rPr lang="pt-BR" sz="2400" b="1" dirty="0">
                <a:latin typeface="Arial" panose="020B0604020202020204" pitchFamily="34" charset="0"/>
                <a:ea typeface="Times New Roman" panose="02020603050405020304" pitchFamily="18" charset="0"/>
                <a:cs typeface="Arial" panose="020B0604020202020204" pitchFamily="34" charset="0"/>
              </a:rPr>
              <a:t> também </a:t>
            </a:r>
            <a:r>
              <a:rPr lang="pt-BR" sz="24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será feita por meio de publicação de edital, com prazo de trinta dias</a:t>
            </a:r>
            <a:r>
              <a:rPr lang="pt-BR" sz="2400" b="1" dirty="0">
                <a:latin typeface="Arial" panose="020B0604020202020204" pitchFamily="34" charset="0"/>
                <a:ea typeface="Times New Roman" panose="02020603050405020304" pitchFamily="18" charset="0"/>
                <a:cs typeface="Arial" panose="020B0604020202020204" pitchFamily="34" charset="0"/>
              </a:rPr>
              <a:t>, do qual deverá constar, de forma resumida, a descrição da área a ser regularizada, </a:t>
            </a:r>
            <a:r>
              <a:rPr lang="pt-BR" sz="24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nos seguintes casos</a:t>
            </a: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p>
          <a:p>
            <a:pPr indent="333375" algn="just">
              <a:spcAft>
                <a:spcPts val="0"/>
              </a:spcAft>
            </a:pPr>
            <a:endParaRPr lang="pt-BR" sz="2400" b="1" dirty="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I – </a:t>
            </a:r>
            <a:r>
              <a:rPr lang="pt-BR" sz="24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quando o proprietário e os confinantes não forem encontrados</a:t>
            </a: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 e</a:t>
            </a:r>
            <a:endParaRPr lang="pt-BR"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II – </a:t>
            </a:r>
            <a:r>
              <a:rPr lang="pt-BR" sz="24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quando houver recusa da notificação por qualquer motivo</a:t>
            </a: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endParaRPr lang="pt-BR" sz="24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indent="333375" algn="ctr">
              <a:spcAft>
                <a:spcPts val="0"/>
              </a:spcAft>
            </a:pPr>
            <a:endParaRPr lang="pt-BR" sz="2400" dirty="0">
              <a:effectLst/>
              <a:latin typeface="Arial" panose="020B0604020202020204" pitchFamily="34" charset="0"/>
              <a:ea typeface="Times New Roman" panose="02020603050405020304" pitchFamily="18" charset="0"/>
              <a:cs typeface="Arial" panose="020B0604020202020204" pitchFamily="34" charset="0"/>
            </a:endParaRPr>
          </a:p>
          <a:p>
            <a:pPr indent="333375" algn="ct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(quantas publicações?)</a:t>
            </a:r>
            <a:endParaRPr lang="pt-BR" sz="2400"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endParaRPr lang="pt-BR" sz="24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6029788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B0887608-D469-48A4-B7F8-04CCBF9275DE}"/>
              </a:ext>
            </a:extLst>
          </p:cNvPr>
          <p:cNvSpPr/>
          <p:nvPr/>
        </p:nvSpPr>
        <p:spPr>
          <a:xfrm>
            <a:off x="145774" y="1180886"/>
            <a:ext cx="11926956" cy="4401205"/>
          </a:xfrm>
          <a:prstGeom prst="rect">
            <a:avLst/>
          </a:prstGeom>
        </p:spPr>
        <p:txBody>
          <a:bodyPr wrap="square">
            <a:spAutoFit/>
          </a:bodyPr>
          <a:lstStyle/>
          <a:p>
            <a:pPr indent="333375" algn="ctr">
              <a:spcAft>
                <a:spcPts val="0"/>
              </a:spcAft>
            </a:pPr>
            <a:r>
              <a:rPr lang="pt-BR" sz="2800" b="1" u="sng" dirty="0">
                <a:latin typeface="Arial" panose="020B0604020202020204" pitchFamily="34" charset="0"/>
                <a:ea typeface="Times New Roman" panose="02020603050405020304" pitchFamily="18" charset="0"/>
                <a:cs typeface="Arial" panose="020B0604020202020204" pitchFamily="34" charset="0"/>
              </a:rPr>
              <a:t>AUSÊNCIA DE MANIFESTAÇÃO</a:t>
            </a:r>
          </a:p>
          <a:p>
            <a:pPr indent="333375" algn="just">
              <a:spcAft>
                <a:spcPts val="0"/>
              </a:spcAft>
            </a:pPr>
            <a:endParaRPr lang="pt-BR" sz="2800" b="1" u="sng" dirty="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800" b="1" dirty="0">
                <a:latin typeface="Arial" panose="020B0604020202020204" pitchFamily="34" charset="0"/>
                <a:ea typeface="Times New Roman" panose="02020603050405020304" pitchFamily="18" charset="0"/>
                <a:cs typeface="Arial" panose="020B0604020202020204" pitchFamily="34" charset="0"/>
              </a:rPr>
              <a:t>Artigo 20, § 3º </a:t>
            </a:r>
            <a:r>
              <a:rPr lang="pt-BR" sz="28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A ausência de manifestação dos indicados neste artigo será interpretada como concordância com a demarcação urbanística.</a:t>
            </a:r>
            <a:endParaRPr lang="pt-BR" sz="28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endParaRPr lang="pt-BR" sz="2800" b="1" dirty="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800" b="1" dirty="0">
                <a:latin typeface="Arial" panose="020B0604020202020204" pitchFamily="34" charset="0"/>
                <a:ea typeface="Times New Roman" panose="02020603050405020304" pitchFamily="18" charset="0"/>
                <a:cs typeface="Arial" panose="020B0604020202020204" pitchFamily="34" charset="0"/>
              </a:rPr>
              <a:t>§ 6º A notificação conterá a advertência de que a ausência de impugnação implicará a perda de eventual direito que o notificado </a:t>
            </a:r>
            <a:r>
              <a:rPr lang="pt-BR" sz="2800" b="1" dirty="0" err="1">
                <a:latin typeface="Arial" panose="020B0604020202020204" pitchFamily="34" charset="0"/>
                <a:ea typeface="Times New Roman" panose="02020603050405020304" pitchFamily="18" charset="0"/>
                <a:cs typeface="Arial" panose="020B0604020202020204" pitchFamily="34" charset="0"/>
              </a:rPr>
              <a:t>titularize</a:t>
            </a:r>
            <a:r>
              <a:rPr lang="pt-BR" sz="2800" b="1" dirty="0">
                <a:latin typeface="Arial" panose="020B0604020202020204" pitchFamily="34" charset="0"/>
                <a:ea typeface="Times New Roman" panose="02020603050405020304" pitchFamily="18" charset="0"/>
                <a:cs typeface="Arial" panose="020B0604020202020204" pitchFamily="34" charset="0"/>
              </a:rPr>
              <a:t> sobre o imóvel objeto da </a:t>
            </a:r>
            <a:r>
              <a:rPr lang="pt-BR" sz="2800" b="1" dirty="0" err="1">
                <a:latin typeface="Arial" panose="020B0604020202020204" pitchFamily="34" charset="0"/>
                <a:ea typeface="Times New Roman" panose="02020603050405020304" pitchFamily="18" charset="0"/>
                <a:cs typeface="Arial" panose="020B0604020202020204" pitchFamily="34" charset="0"/>
              </a:rPr>
              <a:t>Reurb</a:t>
            </a:r>
            <a:r>
              <a:rPr lang="pt-BR" sz="2800" b="1" dirty="0">
                <a:latin typeface="Arial" panose="020B0604020202020204" pitchFamily="34" charset="0"/>
                <a:ea typeface="Times New Roman" panose="02020603050405020304" pitchFamily="18" charset="0"/>
                <a:cs typeface="Arial" panose="020B0604020202020204" pitchFamily="34" charset="0"/>
              </a:rPr>
              <a:t>.</a:t>
            </a:r>
          </a:p>
          <a:p>
            <a:pPr indent="333375" algn="just">
              <a:spcAft>
                <a:spcPts val="0"/>
              </a:spcAft>
            </a:pPr>
            <a:endParaRPr lang="pt-BR" sz="28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60279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FFA0824B-C082-42BA-91FB-19BDABCD9AC6}"/>
              </a:ext>
            </a:extLst>
          </p:cNvPr>
          <p:cNvSpPr/>
          <p:nvPr/>
        </p:nvSpPr>
        <p:spPr>
          <a:xfrm>
            <a:off x="119270" y="130583"/>
            <a:ext cx="11940208" cy="6863417"/>
          </a:xfrm>
          <a:prstGeom prst="rect">
            <a:avLst/>
          </a:prstGeom>
        </p:spPr>
        <p:txBody>
          <a:bodyPr wrap="square">
            <a:spAutoFit/>
          </a:bodyPr>
          <a:lstStyle/>
          <a:p>
            <a:pPr algn="ctr">
              <a:spcAft>
                <a:spcPts val="0"/>
              </a:spcAft>
            </a:pP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Perímetro </a:t>
            </a:r>
            <a:r>
              <a:rPr lang="pt-BR" sz="20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x destinação (urbano </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ou </a:t>
            </a:r>
            <a:r>
              <a:rPr lang="pt-BR" sz="20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rural)</a:t>
            </a:r>
            <a:endParaRPr lang="pt-BR" sz="20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inclusão </a:t>
            </a:r>
            <a:r>
              <a:rPr lang="pt-BR" sz="2000" b="1" u="sng"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obrigatória no perímetro</a:t>
            </a:r>
            <a:r>
              <a:rPr lang="pt-BR" sz="2000" b="1" dirty="0" smtClean="0">
                <a:solidFill>
                  <a:srgbClr val="FF0000"/>
                </a:solidFill>
                <a:latin typeface="Arial" panose="020B0604020202020204" pitchFamily="34" charset="0"/>
                <a:ea typeface="Times New Roman" panose="02020603050405020304" pitchFamily="18" charset="0"/>
                <a:cs typeface="Arial" panose="020B0604020202020204" pitchFamily="34" charset="0"/>
              </a:rPr>
              <a:t>?)</a:t>
            </a:r>
            <a:endParaRPr lang="pt-BR" sz="20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endParaRPr lang="pt-BR" sz="2000" b="1" dirty="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	Art. 11. Para fins desta Lei, consideram-se:</a:t>
            </a:r>
            <a:endParaRPr lang="pt-BR" sz="2000" b="1" dirty="0">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endParaRPr lang="pt-BR" sz="2000" b="1" u="sng" dirty="0">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	</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 núcleo urbano: assentamento humano, com uso e características urbanas</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r>
              <a:rPr lang="pt-BR" sz="2000" b="1" dirty="0">
                <a:latin typeface="Arial" panose="020B0604020202020204" pitchFamily="34" charset="0"/>
                <a:ea typeface="Times New Roman" panose="02020603050405020304" pitchFamily="18" charset="0"/>
                <a:cs typeface="Arial" panose="020B0604020202020204" pitchFamily="34" charset="0"/>
              </a:rPr>
              <a:t> constituído por unidades imobiliárias de </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área inferior à fração mínima de parcelamento prevista na Lei nº 5.868</a:t>
            </a:r>
            <a:r>
              <a:rPr lang="pt-BR" sz="2000" b="1" dirty="0">
                <a:latin typeface="Arial" panose="020B0604020202020204" pitchFamily="34" charset="0"/>
                <a:ea typeface="Times New Roman" panose="02020603050405020304" pitchFamily="18" charset="0"/>
                <a:cs typeface="Arial" panose="020B0604020202020204" pitchFamily="34" charset="0"/>
              </a:rPr>
              <a:t>, de 12 de dezembro de 1972, </a:t>
            </a:r>
            <a:r>
              <a:rPr lang="pt-BR" sz="2000" b="1" u="sng" dirty="0">
                <a:latin typeface="Arial" panose="020B0604020202020204" pitchFamily="34" charset="0"/>
                <a:ea typeface="Times New Roman" panose="02020603050405020304" pitchFamily="18" charset="0"/>
                <a:cs typeface="Arial" panose="020B0604020202020204" pitchFamily="34" charset="0"/>
              </a:rPr>
              <a:t>independentemente da propriedade do solo, </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ainda que situado em área qualificada ou inscrita como rural</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r>
              <a:rPr lang="pt-BR" sz="2000" b="1" dirty="0">
                <a:latin typeface="Arial" panose="020B0604020202020204" pitchFamily="34" charset="0"/>
                <a:ea typeface="Times New Roman" panose="02020603050405020304" pitchFamily="18" charset="0"/>
                <a:cs typeface="Arial" panose="020B0604020202020204" pitchFamily="34" charset="0"/>
              </a:rPr>
              <a:t> </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(extensão máxima FMP da 5.868)</a:t>
            </a:r>
          </a:p>
          <a:p>
            <a:pPr algn="just">
              <a:spcAft>
                <a:spcPts val="0"/>
              </a:spcAft>
            </a:pPr>
            <a:endParaRPr lang="pt-BR" sz="2000" b="1"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pt-BR" sz="2000" b="1" dirty="0">
                <a:latin typeface="Arial" panose="020B0604020202020204" pitchFamily="34" charset="0"/>
                <a:ea typeface="Times New Roman" panose="02020603050405020304" pitchFamily="18" charset="0"/>
                <a:cs typeface="Arial" panose="020B0604020202020204" pitchFamily="34" charset="0"/>
              </a:rPr>
              <a:t>	Art. 39, § 6º </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Aplicam-se as disposições desta Lei aos imóveis localizados em área rural</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r>
              <a:rPr lang="pt-BR" sz="2000" b="1" dirty="0">
                <a:latin typeface="Arial" panose="020B0604020202020204" pitchFamily="34" charset="0"/>
                <a:ea typeface="Times New Roman" panose="02020603050405020304" pitchFamily="18" charset="0"/>
                <a:cs typeface="Arial" panose="020B0604020202020204" pitchFamily="34" charset="0"/>
              </a:rPr>
              <a:t> desde que a unidade imobiliária tenha área inferior à fração mínima de parcelamento prevista na Lei nº 5.868, de 12 de dezembro de </a:t>
            </a:r>
            <a:r>
              <a:rPr lang="pt-BR" sz="2000" b="1" dirty="0" smtClean="0">
                <a:latin typeface="Arial" panose="020B0604020202020204" pitchFamily="34" charset="0"/>
                <a:ea typeface="Times New Roman" panose="02020603050405020304" pitchFamily="18" charset="0"/>
                <a:cs typeface="Arial" panose="020B0604020202020204" pitchFamily="34" charset="0"/>
              </a:rPr>
              <a:t>1972.</a:t>
            </a:r>
            <a:endPar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algn="just"/>
            <a:endParaRPr lang="pt-BR" sz="2000" b="1" dirty="0">
              <a:latin typeface="Arial" panose="020B0604020202020204" pitchFamily="34" charset="0"/>
              <a:ea typeface="Times New Roman" panose="02020603050405020304" pitchFamily="18" charset="0"/>
              <a:cs typeface="Arial" panose="020B0604020202020204" pitchFamily="34" charset="0"/>
            </a:endParaRPr>
          </a:p>
          <a:p>
            <a:pPr algn="just"/>
            <a:r>
              <a:rPr lang="pt-BR" sz="2000" b="1" dirty="0">
                <a:latin typeface="Arial" panose="020B0604020202020204" pitchFamily="34" charset="0"/>
                <a:ea typeface="Times New Roman" panose="02020603050405020304" pitchFamily="18" charset="0"/>
                <a:cs typeface="Arial" panose="020B0604020202020204" pitchFamily="34" charset="0"/>
              </a:rPr>
              <a:t>	Art. 18. O Município e o Distrito Federal poderão instituir como instrumento de planejamento urbano Zonas Especiais de Interesse Social (ZEIS), no âmbito da política municipal de ordenamento de seu território.</a:t>
            </a:r>
          </a:p>
          <a:p>
            <a:pPr algn="just"/>
            <a:endParaRPr lang="pt-BR" sz="2000" b="1" dirty="0">
              <a:latin typeface="Arial" panose="020B0604020202020204" pitchFamily="34" charset="0"/>
              <a:ea typeface="Times New Roman" panose="02020603050405020304" pitchFamily="18" charset="0"/>
              <a:cs typeface="Arial" panose="020B0604020202020204" pitchFamily="34" charset="0"/>
            </a:endParaRPr>
          </a:p>
          <a:p>
            <a:pPr algn="just"/>
            <a:r>
              <a:rPr lang="pt-BR" sz="2000" b="1" dirty="0">
                <a:latin typeface="Arial" panose="020B0604020202020204" pitchFamily="34" charset="0"/>
                <a:ea typeface="Times New Roman" panose="02020603050405020304" pitchFamily="18" charset="0"/>
                <a:cs typeface="Arial" panose="020B0604020202020204" pitchFamily="34" charset="0"/>
              </a:rPr>
              <a:t>	§ 2º </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A </a:t>
            </a:r>
            <a:r>
              <a:rPr lang="pt-BR" sz="2000" b="1" u="sng" dirty="0" err="1">
                <a:solidFill>
                  <a:srgbClr val="FF0000"/>
                </a:solidFill>
                <a:latin typeface="Arial" panose="020B0604020202020204" pitchFamily="34" charset="0"/>
                <a:ea typeface="Times New Roman" panose="02020603050405020304" pitchFamily="18" charset="0"/>
                <a:cs typeface="Arial" panose="020B0604020202020204" pitchFamily="34" charset="0"/>
              </a:rPr>
              <a:t>Reurb</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 não está condicionada à existência de ZEIS</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endParaRPr lang="pt-BR" sz="20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marL="171450" indent="-171450" algn="just">
              <a:buFontTx/>
              <a:buChar char="-"/>
            </a:pPr>
            <a:endParaRPr lang="pt-BR" sz="2000" b="1"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lgn="just">
              <a:spcAft>
                <a:spcPts val="0"/>
              </a:spcAft>
              <a:buFontTx/>
              <a:buChar char="-"/>
            </a:pPr>
            <a:endParaRPr lang="pt-BR" sz="2000" b="1" dirty="0">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 </a:t>
            </a:r>
            <a:endParaRPr lang="pt-BR" sz="2000" b="1"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3119332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191203FB-8548-4D46-A407-9C56DFC6DAC4}"/>
              </a:ext>
            </a:extLst>
          </p:cNvPr>
          <p:cNvSpPr/>
          <p:nvPr/>
        </p:nvSpPr>
        <p:spPr>
          <a:xfrm>
            <a:off x="212035" y="2458"/>
            <a:ext cx="11476381" cy="6732612"/>
          </a:xfrm>
          <a:prstGeom prst="rect">
            <a:avLst/>
          </a:prstGeom>
        </p:spPr>
        <p:txBody>
          <a:bodyPr wrap="square">
            <a:spAutoFit/>
          </a:bodyPr>
          <a:lstStyle/>
          <a:p>
            <a:pPr indent="333375" algn="ctr">
              <a:spcAft>
                <a:spcPts val="0"/>
              </a:spcAft>
            </a:pPr>
            <a:r>
              <a:rPr lang="pt-BR" b="1" u="sng" dirty="0">
                <a:latin typeface="Arial" panose="020B0604020202020204" pitchFamily="34" charset="0"/>
                <a:ea typeface="Times New Roman" panose="02020603050405020304" pitchFamily="18" charset="0"/>
              </a:rPr>
              <a:t>IMPUGNAÇÃO</a:t>
            </a:r>
          </a:p>
          <a:p>
            <a:pPr indent="333375" algn="just">
              <a:spcAft>
                <a:spcPts val="0"/>
              </a:spcAft>
            </a:pPr>
            <a:endParaRPr lang="pt-BR" b="1" dirty="0">
              <a:latin typeface="Arial" panose="020B0604020202020204" pitchFamily="34" charset="0"/>
              <a:ea typeface="Times New Roman" panose="02020603050405020304" pitchFamily="18" charset="0"/>
            </a:endParaRPr>
          </a:p>
          <a:p>
            <a:pPr indent="333375" algn="just">
              <a:spcAft>
                <a:spcPts val="0"/>
              </a:spcAft>
            </a:pPr>
            <a:endParaRPr lang="pt-BR" b="1" dirty="0">
              <a:latin typeface="Arial" panose="020B0604020202020204" pitchFamily="34" charset="0"/>
              <a:ea typeface="Times New Roman" panose="02020603050405020304" pitchFamily="18" charset="0"/>
            </a:endParaRPr>
          </a:p>
          <a:p>
            <a:pPr indent="333375" algn="just">
              <a:spcAft>
                <a:spcPts val="0"/>
              </a:spcAft>
            </a:pPr>
            <a:r>
              <a:rPr lang="pt-BR" b="1" dirty="0">
                <a:latin typeface="Arial" panose="020B0604020202020204" pitchFamily="34" charset="0"/>
                <a:ea typeface="Times New Roman" panose="02020603050405020304" pitchFamily="18" charset="0"/>
              </a:rPr>
              <a:t>Artigo 20, § 4º </a:t>
            </a:r>
            <a:r>
              <a:rPr lang="pt-BR" b="1" u="sng" dirty="0">
                <a:solidFill>
                  <a:srgbClr val="FF0000"/>
                </a:solidFill>
                <a:latin typeface="Arial" panose="020B0604020202020204" pitchFamily="34" charset="0"/>
                <a:ea typeface="Times New Roman" panose="02020603050405020304" pitchFamily="18" charset="0"/>
              </a:rPr>
              <a:t>Se houver impugnação apenas em relação à parcela da área objeto do auto de demarcação urbanística</a:t>
            </a:r>
            <a:r>
              <a:rPr lang="pt-BR" b="1" dirty="0">
                <a:latin typeface="Arial" panose="020B0604020202020204" pitchFamily="34" charset="0"/>
                <a:ea typeface="Times New Roman" panose="02020603050405020304" pitchFamily="18" charset="0"/>
              </a:rPr>
              <a:t>, é facultado ao poder público </a:t>
            </a:r>
            <a:r>
              <a:rPr lang="pt-BR" b="1" u="sng" dirty="0">
                <a:solidFill>
                  <a:srgbClr val="FF0000"/>
                </a:solidFill>
                <a:latin typeface="Arial" panose="020B0604020202020204" pitchFamily="34" charset="0"/>
                <a:ea typeface="Times New Roman" panose="02020603050405020304" pitchFamily="18" charset="0"/>
              </a:rPr>
              <a:t>prosseguir com o procedimento em relação à parcela não impugnada</a:t>
            </a:r>
            <a:r>
              <a:rPr lang="pt-BR" b="1" dirty="0">
                <a:solidFill>
                  <a:srgbClr val="FF0000"/>
                </a:solidFill>
                <a:latin typeface="Arial" panose="020B0604020202020204" pitchFamily="34" charset="0"/>
                <a:ea typeface="Times New Roman" panose="02020603050405020304" pitchFamily="18" charset="0"/>
              </a:rPr>
              <a:t>.</a:t>
            </a:r>
            <a:r>
              <a:rPr lang="pt-BR" b="1" dirty="0">
                <a:latin typeface="Arial" panose="020B0604020202020204" pitchFamily="34" charset="0"/>
                <a:ea typeface="Times New Roman" panose="02020603050405020304" pitchFamily="18" charset="0"/>
              </a:rPr>
              <a:t> </a:t>
            </a:r>
            <a:r>
              <a:rPr lang="pt-BR" b="1" dirty="0">
                <a:solidFill>
                  <a:srgbClr val="FF0000"/>
                </a:solidFill>
                <a:latin typeface="Arial" panose="020B0604020202020204" pitchFamily="34" charset="0"/>
                <a:ea typeface="Times New Roman" panose="02020603050405020304" pitchFamily="18" charset="0"/>
              </a:rPr>
              <a:t>(caberá procedimento extrajudicial de composição de conflitos – Art. 21)</a:t>
            </a:r>
            <a:endParaRPr lang="pt-BR" sz="1200" b="1" dirty="0">
              <a:solidFill>
                <a:srgbClr val="FF0000"/>
              </a:solidFill>
              <a:effectLst/>
              <a:latin typeface="Times New Roman" panose="02020603050405020304" pitchFamily="18" charset="0"/>
              <a:ea typeface="Times New Roman" panose="02020603050405020304" pitchFamily="18" charset="0"/>
            </a:endParaRPr>
          </a:p>
          <a:p>
            <a:pPr indent="333375" algn="just">
              <a:spcAft>
                <a:spcPts val="0"/>
              </a:spcAft>
            </a:pPr>
            <a:endParaRPr lang="pt-BR" b="1" dirty="0">
              <a:latin typeface="Arial" panose="020B0604020202020204" pitchFamily="34" charset="0"/>
              <a:ea typeface="Times New Roman" panose="02020603050405020304" pitchFamily="18" charset="0"/>
            </a:endParaRPr>
          </a:p>
          <a:p>
            <a:pPr marL="899160" indent="333375" algn="just">
              <a:spcAft>
                <a:spcPts val="0"/>
              </a:spcAft>
            </a:pPr>
            <a:endParaRPr lang="pt-BR" b="1" dirty="0">
              <a:latin typeface="Arial" panose="020B0604020202020204" pitchFamily="34" charset="0"/>
              <a:ea typeface="Times New Roman" panose="02020603050405020304" pitchFamily="18" charset="0"/>
            </a:endParaRPr>
          </a:p>
          <a:p>
            <a:pPr marL="899160" indent="333375" algn="just">
              <a:spcAft>
                <a:spcPts val="0"/>
              </a:spcAft>
            </a:pPr>
            <a:r>
              <a:rPr lang="pt-BR" b="1" dirty="0">
                <a:latin typeface="Arial" panose="020B0604020202020204" pitchFamily="34" charset="0"/>
                <a:ea typeface="Times New Roman" panose="02020603050405020304" pitchFamily="18" charset="0"/>
              </a:rPr>
              <a:t>Art. 24, § 10 do Decreto 9.310/18 - </a:t>
            </a:r>
            <a:r>
              <a:rPr lang="pt-BR" sz="2000" b="1" u="sng" dirty="0">
                <a:solidFill>
                  <a:srgbClr val="FF0000"/>
                </a:solidFill>
                <a:latin typeface="Arial" panose="020B0604020202020204" pitchFamily="34" charset="0"/>
                <a:ea typeface="Times New Roman" panose="02020603050405020304" pitchFamily="18" charset="0"/>
              </a:rPr>
              <a:t>O Poder Público municipal ou distrital poderá rejeitar a impugnação infundada</a:t>
            </a:r>
            <a:r>
              <a:rPr lang="pt-BR" sz="2000" b="1" dirty="0">
                <a:latin typeface="Arial" panose="020B0604020202020204" pitchFamily="34" charset="0"/>
                <a:ea typeface="Times New Roman" panose="02020603050405020304" pitchFamily="18" charset="0"/>
              </a:rPr>
              <a:t>, por meio de ato fundamentado do qual constem as razões pelas quais assim a considerou, </a:t>
            </a:r>
            <a:r>
              <a:rPr lang="pt-BR" sz="2000" b="1" u="sng" dirty="0">
                <a:solidFill>
                  <a:srgbClr val="FF0000"/>
                </a:solidFill>
                <a:latin typeface="Arial" panose="020B0604020202020204" pitchFamily="34" charset="0"/>
                <a:ea typeface="Times New Roman" panose="02020603050405020304" pitchFamily="18" charset="0"/>
              </a:rPr>
              <a:t>e dar seguimento à </a:t>
            </a:r>
            <a:r>
              <a:rPr lang="pt-BR" sz="2000" b="1" u="sng" dirty="0" err="1">
                <a:solidFill>
                  <a:srgbClr val="FF0000"/>
                </a:solidFill>
                <a:latin typeface="Arial" panose="020B0604020202020204" pitchFamily="34" charset="0"/>
                <a:ea typeface="Times New Roman" panose="02020603050405020304" pitchFamily="18" charset="0"/>
              </a:rPr>
              <a:t>Reurb</a:t>
            </a:r>
            <a:r>
              <a:rPr lang="pt-BR" sz="2000" b="1" u="sng" dirty="0">
                <a:solidFill>
                  <a:srgbClr val="FF0000"/>
                </a:solidFill>
                <a:latin typeface="Arial" panose="020B0604020202020204" pitchFamily="34" charset="0"/>
                <a:ea typeface="Times New Roman" panose="02020603050405020304" pitchFamily="18" charset="0"/>
              </a:rPr>
              <a:t> se o impugnante não apresentar recurso no prazo de quinze dias</a:t>
            </a:r>
            <a:r>
              <a:rPr lang="pt-BR" sz="2000" b="1" dirty="0">
                <a:latin typeface="Arial" panose="020B0604020202020204" pitchFamily="34" charset="0"/>
                <a:ea typeface="Times New Roman" panose="02020603050405020304" pitchFamily="18" charset="0"/>
              </a:rPr>
              <a:t>, contado da data da notificação da decisão de rejeição.</a:t>
            </a:r>
            <a:endParaRPr lang="pt-BR" sz="2000" b="1" dirty="0">
              <a:effectLst/>
              <a:latin typeface="Times New Roman" panose="02020603050405020304" pitchFamily="18" charset="0"/>
              <a:ea typeface="Times New Roman" panose="02020603050405020304" pitchFamily="18" charset="0"/>
            </a:endParaRPr>
          </a:p>
          <a:p>
            <a:pPr marL="899160" algn="just">
              <a:spcBef>
                <a:spcPts val="1500"/>
              </a:spcBef>
              <a:spcAft>
                <a:spcPts val="1500"/>
              </a:spcAft>
            </a:pPr>
            <a:r>
              <a:rPr lang="pt-BR" sz="2000" b="1" dirty="0">
                <a:latin typeface="Arial" panose="020B0604020202020204" pitchFamily="34" charset="0"/>
                <a:ea typeface="Times New Roman" panose="02020603050405020304" pitchFamily="18" charset="0"/>
              </a:rPr>
              <a:t>§ 12. </a:t>
            </a:r>
            <a:r>
              <a:rPr lang="pt-BR" sz="2000" b="1" u="sng" dirty="0">
                <a:solidFill>
                  <a:srgbClr val="FF0000"/>
                </a:solidFill>
                <a:latin typeface="Arial" panose="020B0604020202020204" pitchFamily="34" charset="0"/>
                <a:ea typeface="Times New Roman" panose="02020603050405020304" pitchFamily="18" charset="0"/>
              </a:rPr>
              <a:t>Considera-se infundada a impugnação que</a:t>
            </a:r>
            <a:r>
              <a:rPr lang="pt-BR" sz="2000" b="1" dirty="0">
                <a:solidFill>
                  <a:srgbClr val="FF0000"/>
                </a:solidFill>
                <a:latin typeface="Arial" panose="020B0604020202020204" pitchFamily="34" charset="0"/>
                <a:ea typeface="Times New Roman" panose="02020603050405020304" pitchFamily="18" charset="0"/>
              </a:rPr>
              <a:t>:</a:t>
            </a:r>
            <a:endParaRPr lang="pt-BR" sz="2000" b="1" dirty="0">
              <a:solidFill>
                <a:srgbClr val="FF0000"/>
              </a:solidFill>
              <a:latin typeface="Times New Roman" panose="02020603050405020304" pitchFamily="18" charset="0"/>
              <a:ea typeface="Times New Roman" panose="02020603050405020304" pitchFamily="18" charset="0"/>
            </a:endParaRPr>
          </a:p>
          <a:p>
            <a:pPr marL="899160" algn="just">
              <a:spcBef>
                <a:spcPts val="1500"/>
              </a:spcBef>
              <a:spcAft>
                <a:spcPts val="1500"/>
              </a:spcAft>
            </a:pPr>
            <a:r>
              <a:rPr lang="pt-BR" sz="2000" b="1" dirty="0">
                <a:latin typeface="Arial" panose="020B0604020202020204" pitchFamily="34" charset="0"/>
                <a:ea typeface="Times New Roman" panose="02020603050405020304" pitchFamily="18" charset="0"/>
              </a:rPr>
              <a:t>I - não indicar, de forma plausível, onde e de que forma a </a:t>
            </a:r>
            <a:r>
              <a:rPr lang="pt-BR" sz="2000" b="1" dirty="0" err="1">
                <a:latin typeface="Arial" panose="020B0604020202020204" pitchFamily="34" charset="0"/>
                <a:ea typeface="Times New Roman" panose="02020603050405020304" pitchFamily="18" charset="0"/>
              </a:rPr>
              <a:t>Reurb</a:t>
            </a:r>
            <a:r>
              <a:rPr lang="pt-BR" sz="2000" b="1" dirty="0">
                <a:latin typeface="Arial" panose="020B0604020202020204" pitchFamily="34" charset="0"/>
                <a:ea typeface="Times New Roman" panose="02020603050405020304" pitchFamily="18" charset="0"/>
              </a:rPr>
              <a:t> avança na propriedade do impugnante;</a:t>
            </a:r>
            <a:endParaRPr lang="pt-BR" sz="2000" b="1" dirty="0">
              <a:latin typeface="Times New Roman" panose="02020603050405020304" pitchFamily="18" charset="0"/>
              <a:ea typeface="Times New Roman" panose="02020603050405020304" pitchFamily="18" charset="0"/>
            </a:endParaRPr>
          </a:p>
          <a:p>
            <a:pPr marL="899160" algn="just">
              <a:spcBef>
                <a:spcPts val="1500"/>
              </a:spcBef>
              <a:spcAft>
                <a:spcPts val="1500"/>
              </a:spcAft>
            </a:pPr>
            <a:r>
              <a:rPr lang="pt-BR" sz="2000" b="1" dirty="0">
                <a:latin typeface="Arial" panose="020B0604020202020204" pitchFamily="34" charset="0"/>
                <a:ea typeface="Times New Roman" panose="02020603050405020304" pitchFamily="18" charset="0"/>
              </a:rPr>
              <a:t>II - não apresentar motivação, ainda que sumária; ou</a:t>
            </a:r>
            <a:endParaRPr lang="pt-BR" sz="2000" b="1" dirty="0">
              <a:latin typeface="Times New Roman" panose="02020603050405020304" pitchFamily="18" charset="0"/>
              <a:ea typeface="Times New Roman" panose="02020603050405020304" pitchFamily="18" charset="0"/>
            </a:endParaRPr>
          </a:p>
          <a:p>
            <a:pPr marL="899160" algn="just">
              <a:spcBef>
                <a:spcPts val="1500"/>
              </a:spcBef>
              <a:spcAft>
                <a:spcPts val="1500"/>
              </a:spcAft>
            </a:pPr>
            <a:r>
              <a:rPr lang="pt-BR" sz="2000" b="1" dirty="0">
                <a:latin typeface="Arial" panose="020B0604020202020204" pitchFamily="34" charset="0"/>
                <a:ea typeface="Times New Roman" panose="02020603050405020304" pitchFamily="18" charset="0"/>
              </a:rPr>
              <a:t>III - versar sobre matéria estranha ao procedimento da </a:t>
            </a:r>
            <a:r>
              <a:rPr lang="pt-BR" sz="2000" b="1" dirty="0" err="1">
                <a:latin typeface="Arial" panose="020B0604020202020204" pitchFamily="34" charset="0"/>
                <a:ea typeface="Times New Roman" panose="02020603050405020304" pitchFamily="18" charset="0"/>
              </a:rPr>
              <a:t>Reurb</a:t>
            </a:r>
            <a:r>
              <a:rPr lang="pt-BR" sz="2000" b="1" dirty="0">
                <a:latin typeface="Arial" panose="020B0604020202020204" pitchFamily="34" charset="0"/>
                <a:ea typeface="Times New Roman" panose="02020603050405020304" pitchFamily="18" charset="0"/>
              </a:rPr>
              <a:t> em andamento.</a:t>
            </a:r>
            <a:endParaRPr lang="pt-BR" sz="2000"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0004800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860271E3-72D4-48FF-A4C1-EBD49A69C714}"/>
              </a:ext>
            </a:extLst>
          </p:cNvPr>
          <p:cNvSpPr/>
          <p:nvPr/>
        </p:nvSpPr>
        <p:spPr>
          <a:xfrm>
            <a:off x="212034" y="263101"/>
            <a:ext cx="11767931" cy="6555641"/>
          </a:xfrm>
          <a:prstGeom prst="rect">
            <a:avLst/>
          </a:prstGeom>
        </p:spPr>
        <p:txBody>
          <a:bodyPr wrap="square">
            <a:spAutoFit/>
          </a:bodyPr>
          <a:lstStyle/>
          <a:p>
            <a:pPr indent="333375" algn="ctr">
              <a:spcAft>
                <a:spcPts val="0"/>
              </a:spcAft>
            </a:pPr>
            <a:r>
              <a:rPr lang="pt-BR" sz="2800" b="1" u="sng" dirty="0">
                <a:latin typeface="Arial" panose="020B0604020202020204" pitchFamily="34" charset="0"/>
                <a:ea typeface="Times New Roman" panose="02020603050405020304" pitchFamily="18" charset="0"/>
                <a:cs typeface="Arial" panose="020B0604020202020204" pitchFamily="34" charset="0"/>
              </a:rPr>
              <a:t>SUPERAÇÃO DA IMPUGNAÇÃO</a:t>
            </a:r>
          </a:p>
          <a:p>
            <a:pPr indent="333375" algn="just">
              <a:spcAft>
                <a:spcPts val="0"/>
              </a:spcAft>
            </a:pPr>
            <a:endParaRPr lang="pt-BR" sz="2800" b="1" dirty="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800" b="1" dirty="0">
                <a:latin typeface="Arial" panose="020B0604020202020204" pitchFamily="34" charset="0"/>
                <a:ea typeface="Times New Roman" panose="02020603050405020304" pitchFamily="18" charset="0"/>
                <a:cs typeface="Arial" panose="020B0604020202020204" pitchFamily="34" charset="0"/>
              </a:rPr>
              <a:t>Art. 22. </a:t>
            </a:r>
            <a:r>
              <a:rPr lang="pt-BR" sz="2800" b="1" u="sng" dirty="0">
                <a:latin typeface="Arial" panose="020B0604020202020204" pitchFamily="34" charset="0"/>
                <a:ea typeface="Times New Roman" panose="02020603050405020304" pitchFamily="18" charset="0"/>
                <a:cs typeface="Arial" panose="020B0604020202020204" pitchFamily="34" charset="0"/>
              </a:rPr>
              <a:t>Decorrido o prazo sem impugnação ou caso superada a oposição</a:t>
            </a:r>
            <a:r>
              <a:rPr lang="pt-BR" sz="2800" b="1" dirty="0">
                <a:latin typeface="Arial" panose="020B0604020202020204" pitchFamily="34" charset="0"/>
                <a:ea typeface="Times New Roman" panose="02020603050405020304" pitchFamily="18" charset="0"/>
                <a:cs typeface="Arial" panose="020B0604020202020204" pitchFamily="34" charset="0"/>
              </a:rPr>
              <a:t> ao procedimento, </a:t>
            </a:r>
            <a:r>
              <a:rPr lang="pt-BR" sz="2800" b="1" u="sng" dirty="0">
                <a:latin typeface="Arial" panose="020B0604020202020204" pitchFamily="34" charset="0"/>
                <a:ea typeface="Times New Roman" panose="02020603050405020304" pitchFamily="18" charset="0"/>
                <a:cs typeface="Arial" panose="020B0604020202020204" pitchFamily="34" charset="0"/>
              </a:rPr>
              <a:t>o auto de demarcação urbanística será</a:t>
            </a:r>
            <a:r>
              <a:rPr lang="pt-BR" sz="2800" b="1" dirty="0">
                <a:latin typeface="Arial" panose="020B0604020202020204" pitchFamily="34" charset="0"/>
                <a:ea typeface="Times New Roman" panose="02020603050405020304" pitchFamily="18" charset="0"/>
                <a:cs typeface="Arial" panose="020B0604020202020204" pitchFamily="34" charset="0"/>
              </a:rPr>
              <a:t> encaminhado ao registro de imóveis e </a:t>
            </a:r>
            <a:r>
              <a:rPr lang="pt-BR" sz="2800" b="1" u="sng" dirty="0">
                <a:latin typeface="Arial" panose="020B0604020202020204" pitchFamily="34" charset="0"/>
                <a:ea typeface="Times New Roman" panose="02020603050405020304" pitchFamily="18" charset="0"/>
                <a:cs typeface="Arial" panose="020B0604020202020204" pitchFamily="34" charset="0"/>
              </a:rPr>
              <a:t>averbado</a:t>
            </a:r>
            <a:r>
              <a:rPr lang="pt-BR" sz="2800" b="1" dirty="0">
                <a:latin typeface="Arial" panose="020B0604020202020204" pitchFamily="34" charset="0"/>
                <a:ea typeface="Times New Roman" panose="02020603050405020304" pitchFamily="18" charset="0"/>
                <a:cs typeface="Arial" panose="020B0604020202020204" pitchFamily="34" charset="0"/>
              </a:rPr>
              <a:t> nas matrículas...</a:t>
            </a:r>
            <a:endParaRPr lang="pt-BR" sz="2800" b="1" dirty="0">
              <a:effectLst/>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endParaRPr lang="pt-BR" sz="2800" b="1" dirty="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800" b="1" dirty="0">
                <a:latin typeface="Arial" panose="020B0604020202020204" pitchFamily="34" charset="0"/>
                <a:ea typeface="Times New Roman" panose="02020603050405020304" pitchFamily="18" charset="0"/>
                <a:cs typeface="Arial" panose="020B0604020202020204" pitchFamily="34" charset="0"/>
              </a:rPr>
              <a:t>§ 1º </a:t>
            </a:r>
            <a:r>
              <a:rPr lang="pt-BR" sz="2800" b="1" u="sng" dirty="0">
                <a:latin typeface="Arial" panose="020B0604020202020204" pitchFamily="34" charset="0"/>
                <a:ea typeface="Times New Roman" panose="02020603050405020304" pitchFamily="18" charset="0"/>
                <a:cs typeface="Arial" panose="020B0604020202020204" pitchFamily="34" charset="0"/>
              </a:rPr>
              <a:t>A averbação informará</a:t>
            </a:r>
            <a:r>
              <a:rPr lang="pt-BR" sz="2800" b="1" dirty="0">
                <a:latin typeface="Arial" panose="020B0604020202020204" pitchFamily="34" charset="0"/>
                <a:ea typeface="Times New Roman" panose="02020603050405020304" pitchFamily="18" charset="0"/>
                <a:cs typeface="Arial" panose="020B0604020202020204" pitchFamily="34" charset="0"/>
              </a:rPr>
              <a:t>:</a:t>
            </a:r>
            <a:endParaRPr lang="pt-BR" sz="2800" b="1" dirty="0">
              <a:effectLst/>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endParaRPr lang="pt-BR" sz="2800" b="1" dirty="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800" b="1" dirty="0">
                <a:latin typeface="Arial" panose="020B0604020202020204" pitchFamily="34" charset="0"/>
                <a:ea typeface="Times New Roman" panose="02020603050405020304" pitchFamily="18" charset="0"/>
                <a:cs typeface="Arial" panose="020B0604020202020204" pitchFamily="34" charset="0"/>
              </a:rPr>
              <a:t>I – </a:t>
            </a:r>
            <a:r>
              <a:rPr lang="pt-BR" sz="2800" b="1" u="sng" dirty="0">
                <a:latin typeface="Arial" panose="020B0604020202020204" pitchFamily="34" charset="0"/>
                <a:ea typeface="Times New Roman" panose="02020603050405020304" pitchFamily="18" charset="0"/>
                <a:cs typeface="Arial" panose="020B0604020202020204" pitchFamily="34" charset="0"/>
              </a:rPr>
              <a:t>a área total e o perímetro correspondente ao núcleo urbano</a:t>
            </a:r>
            <a:r>
              <a:rPr lang="pt-BR" sz="2800" b="1" dirty="0">
                <a:latin typeface="Arial" panose="020B0604020202020204" pitchFamily="34" charset="0"/>
                <a:ea typeface="Times New Roman" panose="02020603050405020304" pitchFamily="18" charset="0"/>
                <a:cs typeface="Arial" panose="020B0604020202020204" pitchFamily="34" charset="0"/>
              </a:rPr>
              <a:t> informal a ser regularizado;</a:t>
            </a:r>
            <a:endParaRPr lang="pt-BR" sz="2800" b="1" dirty="0">
              <a:effectLst/>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800" b="1" dirty="0">
                <a:latin typeface="Arial" panose="020B0604020202020204" pitchFamily="34" charset="0"/>
                <a:ea typeface="Times New Roman" panose="02020603050405020304" pitchFamily="18" charset="0"/>
                <a:cs typeface="Arial" panose="020B0604020202020204" pitchFamily="34" charset="0"/>
              </a:rPr>
              <a:t>II – </a:t>
            </a:r>
            <a:r>
              <a:rPr lang="pt-BR" sz="2800" b="1" u="sng" dirty="0">
                <a:latin typeface="Arial" panose="020B0604020202020204" pitchFamily="34" charset="0"/>
                <a:ea typeface="Times New Roman" panose="02020603050405020304" pitchFamily="18" charset="0"/>
                <a:cs typeface="Arial" panose="020B0604020202020204" pitchFamily="34" charset="0"/>
              </a:rPr>
              <a:t>as matrículas alcançadas pelo auto de demarcação</a:t>
            </a:r>
            <a:r>
              <a:rPr lang="pt-BR" sz="2800" b="1" dirty="0">
                <a:latin typeface="Arial" panose="020B0604020202020204" pitchFamily="34" charset="0"/>
                <a:ea typeface="Times New Roman" panose="02020603050405020304" pitchFamily="18" charset="0"/>
                <a:cs typeface="Arial" panose="020B0604020202020204" pitchFamily="34" charset="0"/>
              </a:rPr>
              <a:t> urbanística e, quando possível, a área abrangida em cada uma delas; e</a:t>
            </a:r>
            <a:endParaRPr lang="pt-BR" sz="2800" b="1" dirty="0">
              <a:effectLst/>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800" b="1" dirty="0">
                <a:latin typeface="Arial" panose="020B0604020202020204" pitchFamily="34" charset="0"/>
                <a:ea typeface="Times New Roman" panose="02020603050405020304" pitchFamily="18" charset="0"/>
                <a:cs typeface="Arial" panose="020B0604020202020204" pitchFamily="34" charset="0"/>
              </a:rPr>
              <a:t>III – </a:t>
            </a:r>
            <a:r>
              <a:rPr lang="pt-BR" sz="2800" b="1" u="sng" dirty="0">
                <a:latin typeface="Arial" panose="020B0604020202020204" pitchFamily="34" charset="0"/>
                <a:ea typeface="Times New Roman" panose="02020603050405020304" pitchFamily="18" charset="0"/>
                <a:cs typeface="Arial" panose="020B0604020202020204" pitchFamily="34" charset="0"/>
              </a:rPr>
              <a:t>a existência de áreas cuja origem não tenha sido identificada</a:t>
            </a:r>
            <a:r>
              <a:rPr lang="pt-BR" sz="2800" b="1" dirty="0">
                <a:latin typeface="Arial" panose="020B0604020202020204" pitchFamily="34" charset="0"/>
                <a:ea typeface="Times New Roman" panose="02020603050405020304" pitchFamily="18" charset="0"/>
                <a:cs typeface="Arial" panose="020B0604020202020204" pitchFamily="34" charset="0"/>
              </a:rPr>
              <a:t> em razão de imprecisões dos registros anteriores.</a:t>
            </a:r>
          </a:p>
        </p:txBody>
      </p:sp>
    </p:spTree>
    <p:extLst>
      <p:ext uri="{BB962C8B-B14F-4D97-AF65-F5344CB8AC3E}">
        <p14:creationId xmlns:p14="http://schemas.microsoft.com/office/powerpoint/2010/main" val="132320614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445567A0-5810-4D5D-B2D1-A493D82D6DAF}"/>
              </a:ext>
            </a:extLst>
          </p:cNvPr>
          <p:cNvSpPr/>
          <p:nvPr/>
        </p:nvSpPr>
        <p:spPr>
          <a:xfrm>
            <a:off x="159026" y="41980"/>
            <a:ext cx="11847444" cy="6863417"/>
          </a:xfrm>
          <a:prstGeom prst="rect">
            <a:avLst/>
          </a:prstGeom>
        </p:spPr>
        <p:txBody>
          <a:bodyPr wrap="square">
            <a:spAutoFit/>
          </a:bodyPr>
          <a:lstStyle/>
          <a:p>
            <a:pPr indent="333375" algn="ctr">
              <a:spcAft>
                <a:spcPts val="0"/>
              </a:spcAft>
            </a:pPr>
            <a:r>
              <a:rPr lang="pt-BR" sz="2000" b="1" u="sng" dirty="0">
                <a:solidFill>
                  <a:srgbClr val="FF0000"/>
                </a:solidFill>
                <a:latin typeface="Arial" pitchFamily="34" charset="0"/>
                <a:ea typeface="Times New Roman" panose="02020603050405020304" pitchFamily="18" charset="0"/>
                <a:cs typeface="Arial" pitchFamily="34" charset="0"/>
              </a:rPr>
              <a:t>REURB inominada – dispensa CRF, procedimento administrativo e notificações</a:t>
            </a:r>
            <a:endParaRPr lang="pt-BR" sz="2000" b="1" u="sng" dirty="0">
              <a:solidFill>
                <a:srgbClr val="FF0000"/>
              </a:solidFill>
              <a:effectLst/>
              <a:latin typeface="Arial" pitchFamily="34" charset="0"/>
              <a:ea typeface="Times New Roman" panose="02020603050405020304" pitchFamily="18" charset="0"/>
              <a:cs typeface="Arial" pitchFamily="34" charset="0"/>
            </a:endParaRPr>
          </a:p>
          <a:p>
            <a:pPr indent="333375" algn="just">
              <a:spcAft>
                <a:spcPts val="0"/>
              </a:spcAft>
            </a:pPr>
            <a:r>
              <a:rPr lang="pt-BR" sz="2000" b="1" dirty="0">
                <a:latin typeface="Arial" panose="020B0604020202020204" pitchFamily="34" charset="0"/>
                <a:ea typeface="Times New Roman" panose="02020603050405020304" pitchFamily="18" charset="0"/>
                <a:cs typeface="Arial" pitchFamily="34" charset="0"/>
              </a:rPr>
              <a:t>Art. 69. </a:t>
            </a:r>
            <a:r>
              <a:rPr lang="pt-BR" sz="2000" b="1" u="sng" dirty="0">
                <a:solidFill>
                  <a:srgbClr val="FF0000"/>
                </a:solidFill>
                <a:latin typeface="Arial" panose="020B0604020202020204" pitchFamily="34" charset="0"/>
                <a:ea typeface="Times New Roman" panose="02020603050405020304" pitchFamily="18" charset="0"/>
                <a:cs typeface="Arial" pitchFamily="34" charset="0"/>
              </a:rPr>
              <a:t>As glebas parceladas para fins urbanos anteriormente a 19 de dezembro de 1979, que não possuírem registro, poderão ter a sua situação jurídica regularizada mediante o registro do parcelamento, desde que esteja implantado e integrado à cidade</a:t>
            </a:r>
            <a:r>
              <a:rPr lang="pt-BR" sz="2000" b="1" dirty="0">
                <a:solidFill>
                  <a:srgbClr val="FF0000"/>
                </a:solidFill>
                <a:latin typeface="Arial" panose="020B0604020202020204" pitchFamily="34" charset="0"/>
                <a:ea typeface="Times New Roman" panose="02020603050405020304" pitchFamily="18" charset="0"/>
                <a:cs typeface="Arial" pitchFamily="34" charset="0"/>
              </a:rPr>
              <a:t>,</a:t>
            </a:r>
            <a:r>
              <a:rPr lang="pt-BR" sz="2000" b="1" dirty="0">
                <a:latin typeface="Arial" panose="020B0604020202020204" pitchFamily="34" charset="0"/>
                <a:ea typeface="Times New Roman" panose="02020603050405020304" pitchFamily="18" charset="0"/>
                <a:cs typeface="Arial" pitchFamily="34" charset="0"/>
              </a:rPr>
              <a:t> podendo, para tanto, utilizar-se dos instrumentos previstos nesta Lei.</a:t>
            </a:r>
            <a:endParaRPr lang="pt-BR" sz="2000" b="1" dirty="0">
              <a:effectLst/>
              <a:latin typeface="Arial" pitchFamily="34" charset="0"/>
              <a:ea typeface="Times New Roman" panose="02020603050405020304" pitchFamily="18" charset="0"/>
              <a:cs typeface="Arial" pitchFamily="34" charset="0"/>
            </a:endParaRPr>
          </a:p>
          <a:p>
            <a:pPr indent="333375" algn="just">
              <a:spcAft>
                <a:spcPts val="0"/>
              </a:spcAft>
            </a:pPr>
            <a:endParaRPr lang="pt-BR" sz="2000" b="1" dirty="0">
              <a:latin typeface="Arial" panose="020B0604020202020204" pitchFamily="34" charset="0"/>
              <a:ea typeface="Times New Roman" panose="02020603050405020304" pitchFamily="18" charset="0"/>
              <a:cs typeface="Arial" pitchFamily="34" charset="0"/>
            </a:endParaRPr>
          </a:p>
          <a:p>
            <a:pPr indent="333375" algn="just">
              <a:spcAft>
                <a:spcPts val="0"/>
              </a:spcAft>
            </a:pPr>
            <a:r>
              <a:rPr lang="pt-BR" sz="2000" b="1" dirty="0">
                <a:latin typeface="Arial" panose="020B0604020202020204" pitchFamily="34" charset="0"/>
                <a:ea typeface="Times New Roman" panose="02020603050405020304" pitchFamily="18" charset="0"/>
                <a:cs typeface="Arial" pitchFamily="34" charset="0"/>
              </a:rPr>
              <a:t>§ 1º </a:t>
            </a:r>
            <a:r>
              <a:rPr lang="pt-BR" sz="2000" b="1" u="sng" dirty="0">
                <a:latin typeface="Arial" panose="020B0604020202020204" pitchFamily="34" charset="0"/>
                <a:ea typeface="Times New Roman" panose="02020603050405020304" pitchFamily="18" charset="0"/>
                <a:cs typeface="Arial" pitchFamily="34" charset="0"/>
              </a:rPr>
              <a:t>O interessado requererá ao oficial do cartório de registro de imóveis a efetivação do registro do parcelamento, munido dos seguintes documentos</a:t>
            </a:r>
            <a:r>
              <a:rPr lang="pt-BR" sz="2000" b="1" dirty="0">
                <a:latin typeface="Arial" panose="020B0604020202020204" pitchFamily="34" charset="0"/>
                <a:ea typeface="Times New Roman" panose="02020603050405020304" pitchFamily="18" charset="0"/>
                <a:cs typeface="Arial" pitchFamily="34" charset="0"/>
              </a:rPr>
              <a:t>:</a:t>
            </a:r>
            <a:endParaRPr lang="pt-BR" sz="2000" b="1" dirty="0">
              <a:effectLst/>
              <a:latin typeface="Arial" pitchFamily="34" charset="0"/>
              <a:ea typeface="Times New Roman" panose="02020603050405020304" pitchFamily="18" charset="0"/>
              <a:cs typeface="Arial" pitchFamily="34" charset="0"/>
            </a:endParaRPr>
          </a:p>
          <a:p>
            <a:pPr indent="333375" algn="just">
              <a:spcAft>
                <a:spcPts val="0"/>
              </a:spcAft>
            </a:pPr>
            <a:endParaRPr lang="pt-BR" sz="2000" b="1" dirty="0">
              <a:latin typeface="Arial" panose="020B0604020202020204" pitchFamily="34" charset="0"/>
              <a:ea typeface="Times New Roman" panose="02020603050405020304" pitchFamily="18" charset="0"/>
              <a:cs typeface="Arial" pitchFamily="34" charset="0"/>
            </a:endParaRPr>
          </a:p>
          <a:p>
            <a:pPr indent="333375" algn="just">
              <a:spcAft>
                <a:spcPts val="0"/>
              </a:spcAft>
            </a:pPr>
            <a:r>
              <a:rPr lang="pt-BR" sz="2000" b="1" dirty="0">
                <a:latin typeface="Arial" panose="020B0604020202020204" pitchFamily="34" charset="0"/>
                <a:ea typeface="Times New Roman" panose="02020603050405020304" pitchFamily="18" charset="0"/>
                <a:cs typeface="Arial" pitchFamily="34" charset="0"/>
              </a:rPr>
              <a:t>I - </a:t>
            </a:r>
            <a:r>
              <a:rPr lang="pt-BR" sz="2000" b="1" u="sng" dirty="0">
                <a:solidFill>
                  <a:srgbClr val="FF0000"/>
                </a:solidFill>
                <a:latin typeface="Arial" panose="020B0604020202020204" pitchFamily="34" charset="0"/>
                <a:ea typeface="Times New Roman" panose="02020603050405020304" pitchFamily="18" charset="0"/>
                <a:cs typeface="Arial" pitchFamily="34" charset="0"/>
              </a:rPr>
              <a:t>planta da área</a:t>
            </a:r>
            <a:r>
              <a:rPr lang="pt-BR" sz="2000" b="1" u="sng" dirty="0">
                <a:latin typeface="Arial" panose="020B0604020202020204" pitchFamily="34" charset="0"/>
                <a:ea typeface="Times New Roman" panose="02020603050405020304" pitchFamily="18" charset="0"/>
                <a:cs typeface="Arial" pitchFamily="34" charset="0"/>
              </a:rPr>
              <a:t> em regularização assinada pelo interessado responsável pela regularização e por profissional legalmente habilitado, acompanhada da </a:t>
            </a:r>
            <a:r>
              <a:rPr lang="pt-BR" sz="2000" b="1" u="sng" dirty="0">
                <a:solidFill>
                  <a:srgbClr val="FF0000"/>
                </a:solidFill>
                <a:latin typeface="Arial" panose="020B0604020202020204" pitchFamily="34" charset="0"/>
                <a:ea typeface="Times New Roman" panose="02020603050405020304" pitchFamily="18" charset="0"/>
                <a:cs typeface="Arial" pitchFamily="34" charset="0"/>
              </a:rPr>
              <a:t>ART ou RRT</a:t>
            </a:r>
            <a:r>
              <a:rPr lang="pt-BR" sz="2000" b="1" dirty="0">
                <a:latin typeface="Arial" panose="020B0604020202020204" pitchFamily="34" charset="0"/>
                <a:ea typeface="Times New Roman" panose="02020603050405020304" pitchFamily="18" charset="0"/>
                <a:cs typeface="Arial" pitchFamily="34" charset="0"/>
              </a:rPr>
              <a:t> </a:t>
            </a:r>
            <a:r>
              <a:rPr lang="pt-BR" sz="2000" b="1" u="sng" dirty="0">
                <a:solidFill>
                  <a:srgbClr val="FF0000"/>
                </a:solidFill>
                <a:latin typeface="Arial" panose="020B0604020202020204" pitchFamily="34" charset="0"/>
                <a:ea typeface="Times New Roman" panose="02020603050405020304" pitchFamily="18" charset="0"/>
                <a:cs typeface="Arial" pitchFamily="34" charset="0"/>
              </a:rPr>
              <a:t>(dispensadas se servidor ou empregado público)</a:t>
            </a:r>
            <a:r>
              <a:rPr lang="pt-BR" sz="2000" b="1" dirty="0">
                <a:solidFill>
                  <a:srgbClr val="FF0000"/>
                </a:solidFill>
                <a:latin typeface="Arial" panose="020B0604020202020204" pitchFamily="34" charset="0"/>
                <a:ea typeface="Times New Roman" panose="02020603050405020304" pitchFamily="18" charset="0"/>
                <a:cs typeface="Arial" pitchFamily="34" charset="0"/>
              </a:rPr>
              <a:t>, ....;</a:t>
            </a:r>
            <a:endParaRPr lang="pt-BR" sz="2000" b="1" dirty="0">
              <a:solidFill>
                <a:srgbClr val="FF0000"/>
              </a:solidFill>
              <a:effectLst/>
              <a:latin typeface="Arial" pitchFamily="34" charset="0"/>
              <a:ea typeface="Times New Roman" panose="02020603050405020304" pitchFamily="18" charset="0"/>
              <a:cs typeface="Arial" pitchFamily="34" charset="0"/>
            </a:endParaRPr>
          </a:p>
          <a:p>
            <a:pPr indent="333375" algn="just">
              <a:spcAft>
                <a:spcPts val="0"/>
              </a:spcAft>
            </a:pPr>
            <a:endParaRPr lang="pt-BR" sz="2000" b="1" dirty="0">
              <a:latin typeface="Arial" panose="020B0604020202020204" pitchFamily="34" charset="0"/>
              <a:ea typeface="Times New Roman" panose="02020603050405020304" pitchFamily="18" charset="0"/>
              <a:cs typeface="Arial" pitchFamily="34" charset="0"/>
            </a:endParaRPr>
          </a:p>
          <a:p>
            <a:pPr indent="333375" algn="just">
              <a:spcAft>
                <a:spcPts val="0"/>
              </a:spcAft>
            </a:pPr>
            <a:r>
              <a:rPr lang="pt-BR" sz="2000" b="1" dirty="0">
                <a:latin typeface="Arial" panose="020B0604020202020204" pitchFamily="34" charset="0"/>
                <a:ea typeface="Times New Roman" panose="02020603050405020304" pitchFamily="18" charset="0"/>
                <a:cs typeface="Arial" pitchFamily="34" charset="0"/>
              </a:rPr>
              <a:t>II - descrição técnica do perímetro da área a ser regularizada, dos lotes, das áreas públicas e de outras áreas com destinação específica, quando for o caso;</a:t>
            </a:r>
            <a:endParaRPr lang="pt-BR" sz="2000" b="1" dirty="0">
              <a:effectLst/>
              <a:latin typeface="Arial" pitchFamily="34" charset="0"/>
              <a:ea typeface="Times New Roman" panose="02020603050405020304" pitchFamily="18" charset="0"/>
              <a:cs typeface="Arial" pitchFamily="34" charset="0"/>
            </a:endParaRPr>
          </a:p>
          <a:p>
            <a:pPr indent="333375" algn="just">
              <a:spcAft>
                <a:spcPts val="0"/>
              </a:spcAft>
            </a:pPr>
            <a:endParaRPr lang="pt-BR" sz="2000" b="1" dirty="0">
              <a:latin typeface="Arial" panose="020B0604020202020204" pitchFamily="34" charset="0"/>
              <a:ea typeface="Times New Roman" panose="02020603050405020304" pitchFamily="18" charset="0"/>
              <a:cs typeface="Arial" pitchFamily="34" charset="0"/>
            </a:endParaRPr>
          </a:p>
          <a:p>
            <a:pPr indent="333375" algn="just">
              <a:spcAft>
                <a:spcPts val="0"/>
              </a:spcAft>
            </a:pPr>
            <a:r>
              <a:rPr lang="pt-BR" sz="2000" b="1" dirty="0">
                <a:latin typeface="Arial" panose="020B0604020202020204" pitchFamily="34" charset="0"/>
                <a:ea typeface="Times New Roman" panose="02020603050405020304" pitchFamily="18" charset="0"/>
                <a:cs typeface="Arial" pitchFamily="34" charset="0"/>
              </a:rPr>
              <a:t>III - </a:t>
            </a:r>
            <a:r>
              <a:rPr lang="pt-BR" sz="2000" b="1" u="sng" dirty="0">
                <a:solidFill>
                  <a:srgbClr val="FF0000"/>
                </a:solidFill>
                <a:latin typeface="Arial" panose="020B0604020202020204" pitchFamily="34" charset="0"/>
                <a:ea typeface="Times New Roman" panose="02020603050405020304" pitchFamily="18" charset="0"/>
                <a:cs typeface="Arial" pitchFamily="34" charset="0"/>
              </a:rPr>
              <a:t>documento expedido pelo Município, atestando que o parcelamento foi implantado antes de 19 de dezembro de 1979 e que está integrado à cidade</a:t>
            </a:r>
            <a:r>
              <a:rPr lang="pt-BR" sz="2000" b="1" dirty="0">
                <a:solidFill>
                  <a:srgbClr val="FF0000"/>
                </a:solidFill>
                <a:latin typeface="Arial" panose="020B0604020202020204" pitchFamily="34" charset="0"/>
                <a:ea typeface="Times New Roman" panose="02020603050405020304" pitchFamily="18" charset="0"/>
                <a:cs typeface="Arial" pitchFamily="34" charset="0"/>
              </a:rPr>
              <a:t>.</a:t>
            </a:r>
            <a:endParaRPr lang="pt-BR" sz="2000" b="1" dirty="0">
              <a:solidFill>
                <a:srgbClr val="FF0000"/>
              </a:solidFill>
              <a:effectLst/>
              <a:latin typeface="Arial" pitchFamily="34" charset="0"/>
              <a:ea typeface="Times New Roman" panose="02020603050405020304" pitchFamily="18" charset="0"/>
              <a:cs typeface="Arial" pitchFamily="34" charset="0"/>
            </a:endParaRPr>
          </a:p>
          <a:p>
            <a:pPr indent="333375" algn="just">
              <a:spcAft>
                <a:spcPts val="0"/>
              </a:spcAft>
            </a:pPr>
            <a:endParaRPr lang="pt-BR" sz="2000" b="1" dirty="0">
              <a:latin typeface="Arial" panose="020B0604020202020204" pitchFamily="34" charset="0"/>
              <a:ea typeface="Times New Roman" panose="02020603050405020304" pitchFamily="18" charset="0"/>
              <a:cs typeface="Arial" pitchFamily="34" charset="0"/>
            </a:endParaRPr>
          </a:p>
          <a:p>
            <a:pPr indent="333375" algn="just">
              <a:spcAft>
                <a:spcPts val="0"/>
              </a:spcAft>
            </a:pPr>
            <a:r>
              <a:rPr lang="pt-BR" sz="2000" b="1" dirty="0">
                <a:latin typeface="Arial" panose="020B0604020202020204" pitchFamily="34" charset="0"/>
                <a:ea typeface="Times New Roman" panose="02020603050405020304" pitchFamily="18" charset="0"/>
                <a:cs typeface="Arial" pitchFamily="34" charset="0"/>
              </a:rPr>
              <a:t>§ 2º A apresentação da documentação prevista no § 1º deste artigo </a:t>
            </a:r>
            <a:r>
              <a:rPr lang="pt-BR" sz="2000" b="1" u="sng" dirty="0">
                <a:solidFill>
                  <a:srgbClr val="FF0000"/>
                </a:solidFill>
                <a:latin typeface="Arial" panose="020B0604020202020204" pitchFamily="34" charset="0"/>
                <a:ea typeface="Times New Roman" panose="02020603050405020304" pitchFamily="18" charset="0"/>
                <a:cs typeface="Arial" pitchFamily="34" charset="0"/>
              </a:rPr>
              <a:t>dispensa a apresentação do projeto de regularização fundiária, de estudo técnico ambiental, de CRF ou de quaisquer outras manifestações, aprovações, licenças ou alvarás emitidos pelos órgãos públicos</a:t>
            </a:r>
            <a:r>
              <a:rPr lang="pt-BR" sz="2000" b="1" dirty="0">
                <a:solidFill>
                  <a:srgbClr val="FF0000"/>
                </a:solidFill>
                <a:latin typeface="Arial" panose="020B0604020202020204" pitchFamily="34" charset="0"/>
                <a:ea typeface="Times New Roman" panose="02020603050405020304" pitchFamily="18" charset="0"/>
                <a:cs typeface="Arial" pitchFamily="34" charset="0"/>
              </a:rPr>
              <a:t>.</a:t>
            </a:r>
            <a:endParaRPr lang="pt-BR" sz="2000" b="1" dirty="0">
              <a:solidFill>
                <a:srgbClr val="FF0000"/>
              </a:solidFill>
              <a:effectLst/>
              <a:latin typeface="Arial" pitchFamily="34" charset="0"/>
              <a:ea typeface="Times New Roman" panose="02020603050405020304" pitchFamily="18" charset="0"/>
              <a:cs typeface="Arial" pitchFamily="34" charset="0"/>
            </a:endParaRPr>
          </a:p>
        </p:txBody>
      </p:sp>
    </p:spTree>
    <p:extLst>
      <p:ext uri="{BB962C8B-B14F-4D97-AF65-F5344CB8AC3E}">
        <p14:creationId xmlns:p14="http://schemas.microsoft.com/office/powerpoint/2010/main" val="52593686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68BF404E-93FB-4D26-8D82-0915419C373D}"/>
              </a:ext>
            </a:extLst>
          </p:cNvPr>
          <p:cNvSpPr/>
          <p:nvPr/>
        </p:nvSpPr>
        <p:spPr>
          <a:xfrm>
            <a:off x="185530" y="187342"/>
            <a:ext cx="11820940" cy="6324808"/>
          </a:xfrm>
          <a:prstGeom prst="rect">
            <a:avLst/>
          </a:prstGeom>
        </p:spPr>
        <p:txBody>
          <a:bodyPr wrap="square">
            <a:spAutoFit/>
          </a:bodyPr>
          <a:lstStyle/>
          <a:p>
            <a:pPr indent="333375" algn="ctr">
              <a:spcAft>
                <a:spcPts val="0"/>
              </a:spcAft>
            </a:pPr>
            <a:r>
              <a:rPr lang="pt-BR" sz="2000" b="1" u="sng" dirty="0">
                <a:latin typeface="Arial" pitchFamily="34" charset="0"/>
                <a:ea typeface="Times New Roman" panose="02020603050405020304" pitchFamily="18" charset="0"/>
                <a:cs typeface="Arial" pitchFamily="34" charset="0"/>
              </a:rPr>
              <a:t>ATOS DO REGISTRADOR</a:t>
            </a:r>
            <a:endParaRPr lang="pt-BR" sz="2000" dirty="0">
              <a:effectLst/>
              <a:latin typeface="Arial" pitchFamily="34" charset="0"/>
              <a:ea typeface="Times New Roman" panose="02020603050405020304" pitchFamily="18" charset="0"/>
              <a:cs typeface="Arial" pitchFamily="34" charset="0"/>
            </a:endParaRPr>
          </a:p>
          <a:p>
            <a:pPr indent="333375" algn="just">
              <a:spcAft>
                <a:spcPts val="0"/>
              </a:spcAft>
            </a:pPr>
            <a:r>
              <a:rPr lang="pt-BR" sz="2000" b="1" dirty="0">
                <a:latin typeface="Arial" panose="020B0604020202020204" pitchFamily="34" charset="0"/>
                <a:ea typeface="Times New Roman" panose="02020603050405020304" pitchFamily="18" charset="0"/>
                <a:cs typeface="Arial" pitchFamily="34" charset="0"/>
              </a:rPr>
              <a:t>1 – </a:t>
            </a:r>
            <a:r>
              <a:rPr lang="pt-BR" sz="2000" b="1" dirty="0">
                <a:solidFill>
                  <a:srgbClr val="FF0000"/>
                </a:solidFill>
                <a:latin typeface="Arial" panose="020B0604020202020204" pitchFamily="34" charset="0"/>
                <a:ea typeface="Times New Roman" panose="02020603050405020304" pitchFamily="18" charset="0"/>
                <a:cs typeface="Arial" pitchFamily="34" charset="0"/>
              </a:rPr>
              <a:t>averbação</a:t>
            </a:r>
            <a:r>
              <a:rPr lang="pt-BR" sz="2000" b="1" dirty="0">
                <a:latin typeface="Arial" panose="020B0604020202020204" pitchFamily="34" charset="0"/>
                <a:ea typeface="Times New Roman" panose="02020603050405020304" pitchFamily="18" charset="0"/>
                <a:cs typeface="Arial" pitchFamily="34" charset="0"/>
              </a:rPr>
              <a:t>, nas matrículas atingidas, do auto de demarcação </a:t>
            </a:r>
            <a:r>
              <a:rPr lang="pt-BR" sz="2000" b="1" dirty="0" smtClean="0">
                <a:latin typeface="Arial" panose="020B0604020202020204" pitchFamily="34" charset="0"/>
                <a:ea typeface="Times New Roman" panose="02020603050405020304" pitchFamily="18" charset="0"/>
                <a:cs typeface="Arial" pitchFamily="34" charset="0"/>
              </a:rPr>
              <a:t>urbanística - </a:t>
            </a:r>
            <a:r>
              <a:rPr lang="pt-BR" sz="2000" b="1" dirty="0" smtClean="0">
                <a:solidFill>
                  <a:srgbClr val="FF0000"/>
                </a:solidFill>
                <a:latin typeface="Arial" panose="020B0604020202020204" pitchFamily="34" charset="0"/>
                <a:ea typeface="Times New Roman" panose="02020603050405020304" pitchFamily="18" charset="0"/>
                <a:cs typeface="Arial" pitchFamily="34" charset="0"/>
              </a:rPr>
              <a:t>ADU</a:t>
            </a:r>
            <a:r>
              <a:rPr lang="pt-BR" sz="2000" b="1" dirty="0" smtClean="0">
                <a:latin typeface="Arial" panose="020B0604020202020204" pitchFamily="34" charset="0"/>
                <a:ea typeface="Times New Roman" panose="02020603050405020304" pitchFamily="18" charset="0"/>
                <a:cs typeface="Arial" pitchFamily="34" charset="0"/>
              </a:rPr>
              <a:t>;</a:t>
            </a:r>
            <a:endParaRPr lang="pt-BR" sz="2000" dirty="0">
              <a:latin typeface="Arial" pitchFamily="34" charset="0"/>
              <a:ea typeface="Times New Roman" panose="02020603050405020304" pitchFamily="18" charset="0"/>
              <a:cs typeface="Arial" pitchFamily="34" charset="0"/>
            </a:endParaRPr>
          </a:p>
          <a:p>
            <a:pPr indent="333375" algn="just">
              <a:spcAft>
                <a:spcPts val="0"/>
              </a:spcAft>
            </a:pPr>
            <a:endParaRPr lang="pt-BR" sz="2000" b="1" dirty="0">
              <a:latin typeface="Arial" pitchFamily="34" charset="0"/>
              <a:ea typeface="Times New Roman" panose="02020603050405020304" pitchFamily="18" charset="0"/>
              <a:cs typeface="Arial" pitchFamily="34" charset="0"/>
            </a:endParaRPr>
          </a:p>
          <a:p>
            <a:pPr indent="333375" algn="just">
              <a:spcAft>
                <a:spcPts val="0"/>
              </a:spcAft>
            </a:pPr>
            <a:r>
              <a:rPr lang="pt-BR" sz="2000" b="1" dirty="0">
                <a:latin typeface="Arial" pitchFamily="34" charset="0"/>
                <a:ea typeface="Times New Roman" panose="02020603050405020304" pitchFamily="18" charset="0"/>
                <a:cs typeface="Arial" pitchFamily="34" charset="0"/>
              </a:rPr>
              <a:t>2 – </a:t>
            </a:r>
            <a:r>
              <a:rPr lang="pt-BR" sz="2000" b="1" dirty="0">
                <a:solidFill>
                  <a:srgbClr val="FF0000"/>
                </a:solidFill>
                <a:latin typeface="Arial" pitchFamily="34" charset="0"/>
                <a:ea typeface="Times New Roman" panose="02020603050405020304" pitchFamily="18" charset="0"/>
                <a:cs typeface="Arial" pitchFamily="34" charset="0"/>
              </a:rPr>
              <a:t>melhor especialização objetiva</a:t>
            </a:r>
            <a:r>
              <a:rPr lang="pt-BR" sz="2000" b="1" dirty="0">
                <a:latin typeface="Arial" pitchFamily="34" charset="0"/>
                <a:ea typeface="Times New Roman" panose="02020603050405020304" pitchFamily="18" charset="0"/>
                <a:cs typeface="Arial" pitchFamily="34" charset="0"/>
              </a:rPr>
              <a:t> (descrição da matrícula diversa da do projeto de RF);</a:t>
            </a:r>
            <a:endParaRPr lang="pt-BR" sz="2000" dirty="0">
              <a:effectLst/>
              <a:latin typeface="Arial" pitchFamily="34" charset="0"/>
              <a:ea typeface="Times New Roman" panose="02020603050405020304" pitchFamily="18" charset="0"/>
              <a:cs typeface="Arial" pitchFamily="34" charset="0"/>
            </a:endParaRPr>
          </a:p>
          <a:p>
            <a:pPr marL="449580" algn="just">
              <a:spcBef>
                <a:spcPts val="1500"/>
              </a:spcBef>
              <a:spcAft>
                <a:spcPts val="1500"/>
              </a:spcAft>
            </a:pPr>
            <a:r>
              <a:rPr lang="pt-BR" sz="2000" b="1" dirty="0">
                <a:latin typeface="Arial" panose="020B0604020202020204" pitchFamily="34" charset="0"/>
                <a:ea typeface="Times New Roman" panose="02020603050405020304" pitchFamily="18" charset="0"/>
                <a:cs typeface="Arial" pitchFamily="34" charset="0"/>
              </a:rPr>
              <a:t>Art. 46. Para atendimento ao princípio da especialidade, o oficial do cartório de registro de imóveis adotará o memorial descritivo da gleba apresentado com o projeto de regularização fundiária e deverá averbá-lo na matrícula existente, anteriormente ao registro do projeto, </a:t>
            </a:r>
            <a:r>
              <a:rPr lang="pt-BR" sz="2000" b="1" dirty="0">
                <a:solidFill>
                  <a:srgbClr val="FF0000"/>
                </a:solidFill>
                <a:latin typeface="Arial" panose="020B0604020202020204" pitchFamily="34" charset="0"/>
                <a:ea typeface="Times New Roman" panose="02020603050405020304" pitchFamily="18" charset="0"/>
                <a:cs typeface="Arial" pitchFamily="34" charset="0"/>
              </a:rPr>
              <a:t>independentemente de provocação, retificação, notificação, unificação ou apuração de disponibilidade ou remanescente.</a:t>
            </a:r>
            <a:endParaRPr lang="pt-BR" sz="2000" dirty="0">
              <a:solidFill>
                <a:srgbClr val="FF0000"/>
              </a:solidFill>
              <a:effectLst/>
              <a:latin typeface="Arial" pitchFamily="34" charset="0"/>
              <a:ea typeface="Times New Roman" panose="02020603050405020304" pitchFamily="18" charset="0"/>
              <a:cs typeface="Arial" pitchFamily="34" charset="0"/>
            </a:endParaRPr>
          </a:p>
          <a:p>
            <a:pPr indent="333375" algn="just">
              <a:spcAft>
                <a:spcPts val="0"/>
              </a:spcAft>
            </a:pPr>
            <a:r>
              <a:rPr lang="pt-BR" sz="2000" b="1" dirty="0">
                <a:latin typeface="Arial" panose="020B0604020202020204" pitchFamily="34" charset="0"/>
                <a:ea typeface="Times New Roman" panose="02020603050405020304" pitchFamily="18" charset="0"/>
                <a:cs typeface="Arial" pitchFamily="34" charset="0"/>
              </a:rPr>
              <a:t>3 – </a:t>
            </a:r>
            <a:r>
              <a:rPr lang="pt-BR" sz="2000" b="1" dirty="0">
                <a:solidFill>
                  <a:srgbClr val="FF0000"/>
                </a:solidFill>
                <a:latin typeface="Arial" panose="020B0604020202020204" pitchFamily="34" charset="0"/>
                <a:ea typeface="Times New Roman" panose="02020603050405020304" pitchFamily="18" charset="0"/>
                <a:cs typeface="Arial" pitchFamily="34" charset="0"/>
              </a:rPr>
              <a:t>unificação das matrículas atingidas (se for o caso)</a:t>
            </a:r>
            <a:r>
              <a:rPr lang="pt-BR" sz="2000" b="1" dirty="0">
                <a:latin typeface="Arial" panose="020B0604020202020204" pitchFamily="34" charset="0"/>
                <a:ea typeface="Times New Roman" panose="02020603050405020304" pitchFamily="18" charset="0"/>
                <a:cs typeface="Arial" pitchFamily="34" charset="0"/>
              </a:rPr>
              <a:t>, descrevendo o objeto resultante tal como caracterizado no mapa e no memorial descritivo do procedimento, transportando para a matrícula resultante a averbação do auto de demarcação urbanística;</a:t>
            </a:r>
            <a:endParaRPr lang="pt-BR" sz="2000" dirty="0">
              <a:effectLst/>
              <a:latin typeface="Arial" pitchFamily="34" charset="0"/>
              <a:ea typeface="Times New Roman" panose="02020603050405020304" pitchFamily="18" charset="0"/>
              <a:cs typeface="Arial" pitchFamily="34" charset="0"/>
            </a:endParaRPr>
          </a:p>
          <a:p>
            <a:pPr indent="333375" algn="just">
              <a:spcAft>
                <a:spcPts val="0"/>
              </a:spcAft>
            </a:pPr>
            <a:endParaRPr lang="pt-BR" sz="2000" b="1" dirty="0">
              <a:latin typeface="Arial" panose="020B0604020202020204" pitchFamily="34" charset="0"/>
              <a:ea typeface="Times New Roman" panose="02020603050405020304" pitchFamily="18" charset="0"/>
              <a:cs typeface="Arial" pitchFamily="34" charset="0"/>
            </a:endParaRPr>
          </a:p>
          <a:p>
            <a:pPr indent="333375" algn="just">
              <a:spcAft>
                <a:spcPts val="0"/>
              </a:spcAft>
            </a:pPr>
            <a:r>
              <a:rPr lang="pt-BR" sz="2000" b="1" dirty="0">
                <a:latin typeface="Arial" panose="020B0604020202020204" pitchFamily="34" charset="0"/>
                <a:ea typeface="Times New Roman" panose="02020603050405020304" pitchFamily="18" charset="0"/>
                <a:cs typeface="Arial" pitchFamily="34" charset="0"/>
              </a:rPr>
              <a:t>4 – promover o </a:t>
            </a:r>
            <a:r>
              <a:rPr lang="pt-BR" sz="2000" b="1" dirty="0">
                <a:solidFill>
                  <a:srgbClr val="FF0000"/>
                </a:solidFill>
                <a:latin typeface="Arial" panose="020B0604020202020204" pitchFamily="34" charset="0"/>
                <a:ea typeface="Times New Roman" panose="02020603050405020304" pitchFamily="18" charset="0"/>
                <a:cs typeface="Arial" pitchFamily="34" charset="0"/>
              </a:rPr>
              <a:t>registro da regularização fundiária (parcelamento que dele decorre)</a:t>
            </a:r>
            <a:r>
              <a:rPr lang="pt-BR" sz="2000" b="1" dirty="0">
                <a:latin typeface="Arial" panose="020B0604020202020204" pitchFamily="34" charset="0"/>
                <a:ea typeface="Times New Roman" panose="02020603050405020304" pitchFamily="18" charset="0"/>
                <a:cs typeface="Arial" pitchFamily="34" charset="0"/>
              </a:rPr>
              <a:t>, inaugurando-se as matrículas das unidades, ainda em nome do requerido da RF;</a:t>
            </a:r>
            <a:endParaRPr lang="pt-BR" sz="2000" dirty="0">
              <a:latin typeface="Arial" pitchFamily="34" charset="0"/>
              <a:ea typeface="Times New Roman" panose="02020603050405020304" pitchFamily="18" charset="0"/>
              <a:cs typeface="Arial" pitchFamily="34" charset="0"/>
            </a:endParaRPr>
          </a:p>
          <a:p>
            <a:pPr indent="333375" algn="just">
              <a:spcAft>
                <a:spcPts val="0"/>
              </a:spcAft>
            </a:pPr>
            <a:endParaRPr lang="pt-BR" sz="2000" b="1" dirty="0">
              <a:latin typeface="Arial" pitchFamily="34" charset="0"/>
              <a:ea typeface="Times New Roman" panose="02020603050405020304" pitchFamily="18" charset="0"/>
              <a:cs typeface="Arial" pitchFamily="34" charset="0"/>
            </a:endParaRPr>
          </a:p>
          <a:p>
            <a:pPr indent="333375" algn="just">
              <a:spcAft>
                <a:spcPts val="0"/>
              </a:spcAft>
            </a:pPr>
            <a:r>
              <a:rPr lang="pt-BR" sz="2000" b="1" dirty="0">
                <a:latin typeface="Arial" pitchFamily="34" charset="0"/>
                <a:ea typeface="Times New Roman" panose="02020603050405020304" pitchFamily="18" charset="0"/>
                <a:cs typeface="Arial" pitchFamily="34" charset="0"/>
              </a:rPr>
              <a:t>5 – registrar, em cada uma das matrículas das unidades criadas, a </a:t>
            </a:r>
            <a:r>
              <a:rPr lang="pt-BR" sz="2000" b="1" dirty="0">
                <a:solidFill>
                  <a:srgbClr val="FF0000"/>
                </a:solidFill>
                <a:latin typeface="Arial" pitchFamily="34" charset="0"/>
                <a:ea typeface="Times New Roman" panose="02020603050405020304" pitchFamily="18" charset="0"/>
                <a:cs typeface="Arial" pitchFamily="34" charset="0"/>
              </a:rPr>
              <a:t>“titulação”</a:t>
            </a:r>
            <a:r>
              <a:rPr lang="pt-BR" sz="2000" b="1" dirty="0">
                <a:latin typeface="Arial" pitchFamily="34" charset="0"/>
                <a:ea typeface="Times New Roman" panose="02020603050405020304" pitchFamily="18" charset="0"/>
                <a:cs typeface="Arial" pitchFamily="34" charset="0"/>
              </a:rPr>
              <a:t>, que consiste no reconhecimento do direito de propriedade aos beneficiados.</a:t>
            </a:r>
            <a:endParaRPr lang="pt-BR" sz="2000" dirty="0">
              <a:effectLst/>
              <a:latin typeface="Arial" pitchFamily="34" charset="0"/>
              <a:ea typeface="Times New Roman" panose="02020603050405020304" pitchFamily="18" charset="0"/>
              <a:cs typeface="Arial" pitchFamily="34" charset="0"/>
            </a:endParaRPr>
          </a:p>
          <a:p>
            <a:pPr algn="ctr">
              <a:spcAft>
                <a:spcPts val="0"/>
              </a:spcAft>
            </a:pPr>
            <a:r>
              <a:rPr lang="pt-BR" sz="2000" b="1" dirty="0">
                <a:solidFill>
                  <a:srgbClr val="FF0000"/>
                </a:solidFill>
                <a:latin typeface="Arial" panose="020B0604020202020204" pitchFamily="34" charset="0"/>
                <a:ea typeface="Times New Roman" panose="02020603050405020304" pitchFamily="18" charset="0"/>
                <a:cs typeface="Arial" pitchFamily="34" charset="0"/>
              </a:rPr>
              <a:t> </a:t>
            </a:r>
            <a:endParaRPr lang="pt-BR" sz="2000" dirty="0">
              <a:effectLst/>
              <a:latin typeface="Arial" pitchFamily="34" charset="0"/>
              <a:ea typeface="Times New Roman" panose="02020603050405020304" pitchFamily="18" charset="0"/>
              <a:cs typeface="Arial" pitchFamily="34" charset="0"/>
            </a:endParaRPr>
          </a:p>
        </p:txBody>
      </p:sp>
    </p:spTree>
    <p:extLst>
      <p:ext uri="{BB962C8B-B14F-4D97-AF65-F5344CB8AC3E}">
        <p14:creationId xmlns:p14="http://schemas.microsoft.com/office/powerpoint/2010/main" val="195903169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646A0FF4-F537-4FD2-87B5-A75A3598E9D3}"/>
              </a:ext>
            </a:extLst>
          </p:cNvPr>
          <p:cNvSpPr/>
          <p:nvPr/>
        </p:nvSpPr>
        <p:spPr>
          <a:xfrm>
            <a:off x="145774" y="165654"/>
            <a:ext cx="11900452" cy="6247864"/>
          </a:xfrm>
          <a:prstGeom prst="rect">
            <a:avLst/>
          </a:prstGeom>
        </p:spPr>
        <p:txBody>
          <a:bodyPr wrap="square">
            <a:spAutoFit/>
          </a:bodyPr>
          <a:lstStyle/>
          <a:p>
            <a:pPr indent="333375" algn="ctr">
              <a:spcAft>
                <a:spcPts val="0"/>
              </a:spcAft>
            </a:pPr>
            <a:r>
              <a:rPr lang="pt-BR" sz="2000" b="1" u="sng" dirty="0">
                <a:latin typeface="Arial" panose="020B0604020202020204" pitchFamily="34" charset="0"/>
                <a:ea typeface="Times New Roman" panose="02020603050405020304" pitchFamily="18" charset="0"/>
                <a:cs typeface="Arial" panose="020B0604020202020204" pitchFamily="34" charset="0"/>
              </a:rPr>
              <a:t>CURIOSIDADES REGISTRAIS</a:t>
            </a:r>
            <a:endPar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endParaRPr lang="pt-BR" sz="2000" b="1" dirty="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Art. 44, § 1º O registro do projeto </a:t>
            </a:r>
            <a:r>
              <a:rPr lang="pt-BR" sz="2000" b="1" dirty="0" err="1">
                <a:latin typeface="Arial" panose="020B0604020202020204" pitchFamily="34" charset="0"/>
                <a:ea typeface="Times New Roman" panose="02020603050405020304" pitchFamily="18" charset="0"/>
                <a:cs typeface="Arial" panose="020B0604020202020204" pitchFamily="34" charset="0"/>
              </a:rPr>
              <a:t>Reurb</a:t>
            </a:r>
            <a:r>
              <a:rPr lang="pt-BR" sz="2000" b="1" dirty="0">
                <a:latin typeface="Arial" panose="020B0604020202020204" pitchFamily="34" charset="0"/>
                <a:ea typeface="Times New Roman" panose="02020603050405020304" pitchFamily="18" charset="0"/>
                <a:cs typeface="Arial" panose="020B0604020202020204" pitchFamily="34" charset="0"/>
              </a:rPr>
              <a:t> aprovado importa em:</a:t>
            </a:r>
            <a:endParaRPr lang="pt-BR" sz="2000" b="1" dirty="0">
              <a:effectLst/>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endParaRPr lang="pt-BR" sz="2000" b="1" dirty="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I – </a:t>
            </a:r>
            <a:r>
              <a:rPr lang="pt-BR" sz="2000" b="1" u="sng" dirty="0">
                <a:latin typeface="Arial" panose="020B0604020202020204" pitchFamily="34" charset="0"/>
                <a:ea typeface="Times New Roman" panose="02020603050405020304" pitchFamily="18" charset="0"/>
                <a:cs typeface="Arial" panose="020B0604020202020204" pitchFamily="34" charset="0"/>
              </a:rPr>
              <a:t>abertura de nova matrícula</a:t>
            </a:r>
            <a:r>
              <a:rPr lang="pt-BR" sz="2000" b="1" dirty="0">
                <a:latin typeface="Arial" panose="020B0604020202020204" pitchFamily="34" charset="0"/>
                <a:ea typeface="Times New Roman" panose="02020603050405020304" pitchFamily="18" charset="0"/>
                <a:cs typeface="Arial" panose="020B0604020202020204" pitchFamily="34" charset="0"/>
              </a:rPr>
              <a:t>, </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quando for o caso;</a:t>
            </a:r>
            <a:endParaRPr lang="pt-BR" sz="20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II – </a:t>
            </a:r>
            <a:r>
              <a:rPr lang="pt-BR" sz="2000" b="1" u="sng" dirty="0">
                <a:latin typeface="Arial" panose="020B0604020202020204" pitchFamily="34" charset="0"/>
                <a:ea typeface="Times New Roman" panose="02020603050405020304" pitchFamily="18" charset="0"/>
                <a:cs typeface="Arial" panose="020B0604020202020204" pitchFamily="34" charset="0"/>
              </a:rPr>
              <a:t>abertura de matrículas individualizadas para os lotes e áreas públicas</a:t>
            </a:r>
            <a:r>
              <a:rPr lang="pt-BR" sz="2000" b="1" dirty="0">
                <a:latin typeface="Arial" panose="020B0604020202020204" pitchFamily="34" charset="0"/>
                <a:ea typeface="Times New Roman" panose="02020603050405020304" pitchFamily="18" charset="0"/>
                <a:cs typeface="Arial" panose="020B0604020202020204" pitchFamily="34" charset="0"/>
              </a:rPr>
              <a:t>; (requerimento dispensado – 42, II e 51, §1º e §2º D 9.310/18)</a:t>
            </a:r>
          </a:p>
          <a:p>
            <a:pPr indent="333375" algn="just"/>
            <a:r>
              <a:rPr lang="pt-BR" sz="2000" b="1" dirty="0">
                <a:latin typeface="Arial" panose="020B0604020202020204" pitchFamily="34" charset="0"/>
                <a:ea typeface="Times New Roman" panose="02020603050405020304" pitchFamily="18" charset="0"/>
                <a:cs typeface="Arial" panose="020B0604020202020204" pitchFamily="34" charset="0"/>
              </a:rPr>
              <a:t>III – </a:t>
            </a:r>
            <a:r>
              <a:rPr lang="pt-BR" sz="2000" b="1" u="sng" dirty="0">
                <a:latin typeface="Arial" panose="020B0604020202020204" pitchFamily="34" charset="0"/>
                <a:ea typeface="Times New Roman" panose="02020603050405020304" pitchFamily="18" charset="0"/>
                <a:cs typeface="Arial" panose="020B0604020202020204" pitchFamily="34" charset="0"/>
              </a:rPr>
              <a:t>registro dos direitos reais indicados na CRF</a:t>
            </a:r>
            <a:r>
              <a:rPr lang="pt-BR" sz="2000" b="1" dirty="0">
                <a:latin typeface="Arial" panose="020B0604020202020204" pitchFamily="34" charset="0"/>
                <a:ea typeface="Times New Roman" panose="02020603050405020304" pitchFamily="18" charset="0"/>
                <a:cs typeface="Arial" panose="020B0604020202020204" pitchFamily="34" charset="0"/>
              </a:rPr>
              <a:t> (</a:t>
            </a:r>
            <a:r>
              <a:rPr lang="pt-BR" sz="2000" b="1" u="sng" dirty="0">
                <a:latin typeface="Arial" panose="020B0604020202020204" pitchFamily="34" charset="0"/>
                <a:ea typeface="Times New Roman" panose="02020603050405020304" pitchFamily="18" charset="0"/>
                <a:cs typeface="Arial" panose="020B0604020202020204" pitchFamily="34" charset="0"/>
              </a:rPr>
              <a:t>dispensada a apresentação de título individualizado)</a:t>
            </a:r>
            <a:r>
              <a:rPr lang="pt-BR" sz="2000" b="1" dirty="0">
                <a:latin typeface="Arial" panose="020B0604020202020204" pitchFamily="34" charset="0"/>
                <a:ea typeface="Times New Roman" panose="02020603050405020304" pitchFamily="18" charset="0"/>
                <a:cs typeface="Arial" panose="020B0604020202020204" pitchFamily="34" charset="0"/>
              </a:rPr>
              <a:t>.</a:t>
            </a:r>
          </a:p>
          <a:p>
            <a:pPr indent="333375" algn="just">
              <a:spcAft>
                <a:spcPts val="0"/>
              </a:spcAft>
            </a:pPr>
            <a:endParaRPr lang="pt-BR" sz="2000" b="1" dirty="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Art. 46. </a:t>
            </a:r>
            <a:r>
              <a:rPr lang="pt-BR" sz="2000" b="1" u="sng" dirty="0">
                <a:latin typeface="Arial" panose="020B0604020202020204" pitchFamily="34" charset="0"/>
                <a:ea typeface="Times New Roman" panose="02020603050405020304" pitchFamily="18" charset="0"/>
                <a:cs typeface="Arial" panose="020B0604020202020204" pitchFamily="34" charset="0"/>
              </a:rPr>
              <a:t>Para atendimento ao princípio da especialidade, o oficial do cartório de registro de imóveis adotará o memorial descritivo da gleba apresentado</a:t>
            </a:r>
            <a:r>
              <a:rPr lang="pt-BR" sz="2000" b="1" dirty="0">
                <a:latin typeface="Arial" panose="020B0604020202020204" pitchFamily="34" charset="0"/>
                <a:ea typeface="Times New Roman" panose="02020603050405020304" pitchFamily="18" charset="0"/>
                <a:cs typeface="Arial" panose="020B0604020202020204" pitchFamily="34" charset="0"/>
              </a:rPr>
              <a:t> com o projeto de regularização fundiária e </a:t>
            </a:r>
            <a:r>
              <a:rPr lang="pt-BR" sz="2000" b="1" u="sng" dirty="0">
                <a:latin typeface="Arial" panose="020B0604020202020204" pitchFamily="34" charset="0"/>
                <a:ea typeface="Times New Roman" panose="02020603050405020304" pitchFamily="18" charset="0"/>
                <a:cs typeface="Arial" panose="020B0604020202020204" pitchFamily="34" charset="0"/>
              </a:rPr>
              <a:t>deverá averbá-lo na matrícula existente</a:t>
            </a:r>
            <a:r>
              <a:rPr lang="pt-BR" sz="2000" b="1" dirty="0">
                <a:latin typeface="Arial" panose="020B0604020202020204" pitchFamily="34" charset="0"/>
                <a:ea typeface="Times New Roman" panose="02020603050405020304" pitchFamily="18" charset="0"/>
                <a:cs typeface="Arial" panose="020B0604020202020204" pitchFamily="34" charset="0"/>
              </a:rPr>
              <a:t>, anteriormente ao registro do projeto, </a:t>
            </a:r>
            <a:r>
              <a:rPr lang="pt-BR" sz="2000" b="1" u="sng" dirty="0">
                <a:latin typeface="Arial" panose="020B0604020202020204" pitchFamily="34" charset="0"/>
                <a:ea typeface="Times New Roman" panose="02020603050405020304" pitchFamily="18" charset="0"/>
                <a:cs typeface="Arial" panose="020B0604020202020204" pitchFamily="34" charset="0"/>
              </a:rPr>
              <a:t>independentemente de </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provocação</a:t>
            </a:r>
            <a:r>
              <a:rPr lang="pt-BR" sz="2000" b="1" u="sng" dirty="0">
                <a:latin typeface="Arial" panose="020B0604020202020204" pitchFamily="34" charset="0"/>
                <a:ea typeface="Times New Roman" panose="02020603050405020304" pitchFamily="18" charset="0"/>
                <a:cs typeface="Arial" panose="020B0604020202020204" pitchFamily="34" charset="0"/>
              </a:rPr>
              <a:t>, retificação, notificação, unificação ou apuração de disponibilidade ou remanescente</a:t>
            </a:r>
            <a:r>
              <a:rPr lang="pt-BR" sz="2000" b="1" dirty="0">
                <a:latin typeface="Arial" panose="020B0604020202020204" pitchFamily="34" charset="0"/>
                <a:ea typeface="Times New Roman" panose="02020603050405020304" pitchFamily="18" charset="0"/>
                <a:cs typeface="Arial" panose="020B0604020202020204" pitchFamily="34" charset="0"/>
              </a:rPr>
              <a:t>.</a:t>
            </a:r>
          </a:p>
          <a:p>
            <a:pPr indent="333375" algn="just">
              <a:spcAft>
                <a:spcPts val="0"/>
              </a:spcAft>
            </a:pPr>
            <a:endParaRPr lang="pt-BR" sz="2000" b="1" dirty="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 1º </a:t>
            </a:r>
            <a:r>
              <a:rPr lang="pt-BR" sz="2000" b="1" u="sng" dirty="0">
                <a:latin typeface="Arial" panose="020B0604020202020204" pitchFamily="34" charset="0"/>
                <a:ea typeface="Times New Roman" panose="02020603050405020304" pitchFamily="18" charset="0"/>
                <a:cs typeface="Arial" panose="020B0604020202020204" pitchFamily="34" charset="0"/>
              </a:rPr>
              <a:t>Se houver dúvida quanto à extensão da gleba matriculada, em razão da precariedade da descrição tabular, o oficial do cartório de registro de imóveis abrirá nova matrícula para a área destacada e averbará o referido destaque na matrícula matriz</a:t>
            </a:r>
            <a:r>
              <a:rPr lang="pt-BR" sz="2000" b="1" dirty="0">
                <a:latin typeface="Arial" panose="020B0604020202020204" pitchFamily="34" charset="0"/>
                <a:ea typeface="Times New Roman" panose="02020603050405020304" pitchFamily="18" charset="0"/>
                <a:cs typeface="Arial" panose="020B0604020202020204" pitchFamily="34" charset="0"/>
              </a:rPr>
              <a:t>. (</a:t>
            </a:r>
            <a:r>
              <a:rPr lang="pt-BR" sz="2000" b="1" dirty="0" err="1">
                <a:latin typeface="Arial" panose="020B0604020202020204" pitchFamily="34" charset="0"/>
                <a:ea typeface="Times New Roman" panose="02020603050405020304" pitchFamily="18" charset="0"/>
                <a:cs typeface="Arial" panose="020B0604020202020204" pitchFamily="34" charset="0"/>
              </a:rPr>
              <a:t>Obs</a:t>
            </a:r>
            <a:r>
              <a:rPr lang="pt-BR" sz="2000" b="1" dirty="0">
                <a:latin typeface="Arial" panose="020B0604020202020204" pitchFamily="34" charset="0"/>
                <a:ea typeface="Times New Roman" panose="02020603050405020304" pitchFamily="18" charset="0"/>
                <a:cs typeface="Arial" panose="020B0604020202020204" pitchFamily="34" charset="0"/>
              </a:rPr>
              <a:t>: vide ainda 44, §1º do Decreto 9.310/18)</a:t>
            </a:r>
            <a:endParaRPr lang="pt-BR" sz="2000" b="1"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9450890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4B259CF6-EEBA-4053-B3B5-BF02CE8AB858}"/>
              </a:ext>
            </a:extLst>
          </p:cNvPr>
          <p:cNvSpPr/>
          <p:nvPr/>
        </p:nvSpPr>
        <p:spPr>
          <a:xfrm>
            <a:off x="145774" y="240932"/>
            <a:ext cx="11900452" cy="6017032"/>
          </a:xfrm>
          <a:prstGeom prst="rect">
            <a:avLst/>
          </a:prstGeom>
        </p:spPr>
        <p:txBody>
          <a:bodyPr wrap="square">
            <a:spAutoFit/>
          </a:bodyPr>
          <a:lstStyle/>
          <a:p>
            <a:pPr indent="333375" algn="ctr">
              <a:spcAft>
                <a:spcPts val="0"/>
              </a:spcAft>
            </a:pPr>
            <a:r>
              <a:rPr lang="pt-BR" sz="2400" b="1" u="sng" dirty="0">
                <a:latin typeface="Arial" panose="020B0604020202020204" pitchFamily="34" charset="0"/>
                <a:ea typeface="Times New Roman" panose="02020603050405020304" pitchFamily="18" charset="0"/>
                <a:cs typeface="Arial" panose="020B0604020202020204" pitchFamily="34" charset="0"/>
              </a:rPr>
              <a:t>CURIOSIDADES REGISTRAIS</a:t>
            </a:r>
          </a:p>
          <a:p>
            <a:pPr indent="333375" algn="just">
              <a:spcAft>
                <a:spcPts val="0"/>
              </a:spcAft>
            </a:pPr>
            <a:endParaRPr lang="pt-BR" sz="2400" b="1" dirty="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400" b="1" dirty="0">
                <a:latin typeface="Arial" panose="020B0604020202020204" pitchFamily="34" charset="0"/>
                <a:ea typeface="Times New Roman" panose="02020603050405020304" pitchFamily="18" charset="0"/>
                <a:cs typeface="Arial" panose="020B0604020202020204" pitchFamily="34" charset="0"/>
              </a:rPr>
              <a:t>Art. 50. </a:t>
            </a:r>
            <a:r>
              <a:rPr lang="pt-BR" sz="24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Nas matrículas abertas para cada parcela, deverão constar</a:t>
            </a:r>
            <a:r>
              <a:rPr lang="pt-BR" sz="2400" b="1" dirty="0">
                <a:latin typeface="Arial" panose="020B0604020202020204" pitchFamily="34" charset="0"/>
                <a:ea typeface="Times New Roman" panose="02020603050405020304" pitchFamily="18" charset="0"/>
                <a:cs typeface="Arial" panose="020B0604020202020204" pitchFamily="34" charset="0"/>
              </a:rPr>
              <a:t> dos campos referentes ao registro anterior e ao proprietário:</a:t>
            </a:r>
            <a:endParaRPr lang="pt-BR" sz="2400" b="1" dirty="0">
              <a:effectLst/>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400" b="1" dirty="0">
                <a:latin typeface="Arial" panose="020B0604020202020204" pitchFamily="34" charset="0"/>
                <a:ea typeface="Times New Roman" panose="02020603050405020304" pitchFamily="18" charset="0"/>
                <a:cs typeface="Arial" panose="020B0604020202020204" pitchFamily="34" charset="0"/>
              </a:rPr>
              <a:t>I – quando for possível, </a:t>
            </a:r>
            <a:r>
              <a:rPr lang="pt-BR" sz="24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a identificação exata da origem da parcela matriculada</a:t>
            </a: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r>
              <a:rPr lang="pt-BR" sz="2400" b="1" dirty="0">
                <a:latin typeface="Arial" panose="020B0604020202020204" pitchFamily="34" charset="0"/>
                <a:ea typeface="Times New Roman" panose="02020603050405020304" pitchFamily="18" charset="0"/>
                <a:cs typeface="Arial" panose="020B0604020202020204" pitchFamily="34" charset="0"/>
              </a:rPr>
              <a:t> por meio de planta de sobreposição do parcelamento com os registros existentes, </a:t>
            </a:r>
            <a:r>
              <a:rPr lang="pt-BR" sz="24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a matrícula anterior e o nome de seu proprietário</a:t>
            </a: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endParaRPr lang="pt-BR" sz="24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gn="just">
              <a:spcBef>
                <a:spcPts val="1500"/>
              </a:spcBef>
              <a:spcAft>
                <a:spcPts val="1500"/>
              </a:spcAft>
            </a:pPr>
            <a:r>
              <a:rPr lang="pt-BR" sz="2400" b="1" dirty="0">
                <a:latin typeface="Arial" panose="020B0604020202020204" pitchFamily="34" charset="0"/>
                <a:ea typeface="Times New Roman" panose="02020603050405020304" pitchFamily="18" charset="0"/>
                <a:cs typeface="Arial" panose="020B0604020202020204" pitchFamily="34" charset="0"/>
              </a:rPr>
              <a:t>II – </a:t>
            </a:r>
            <a:r>
              <a:rPr lang="pt-BR" sz="24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quando não for possível identificar a exata origem da parcela matriculada, todas as matrículas anteriores atingidas pela </a:t>
            </a:r>
            <a:r>
              <a:rPr lang="pt-BR" sz="2400" b="1" u="sng" dirty="0" err="1">
                <a:solidFill>
                  <a:srgbClr val="FF0000"/>
                </a:solidFill>
                <a:latin typeface="Arial" panose="020B0604020202020204" pitchFamily="34" charset="0"/>
                <a:ea typeface="Times New Roman" panose="02020603050405020304" pitchFamily="18" charset="0"/>
                <a:cs typeface="Arial" panose="020B0604020202020204" pitchFamily="34" charset="0"/>
              </a:rPr>
              <a:t>Reurb</a:t>
            </a:r>
            <a:r>
              <a:rPr lang="pt-BR" sz="24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 e a expressão “proprietário não identificado</a:t>
            </a: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r>
              <a:rPr lang="pt-BR" sz="2400" b="1" dirty="0">
                <a:latin typeface="Arial" panose="020B0604020202020204" pitchFamily="34" charset="0"/>
                <a:ea typeface="Times New Roman" panose="02020603050405020304" pitchFamily="18" charset="0"/>
                <a:cs typeface="Arial" panose="020B0604020202020204" pitchFamily="34" charset="0"/>
              </a:rPr>
              <a:t>, dispensando-se nesse caso os requisitos dos </a:t>
            </a:r>
            <a:r>
              <a:rPr lang="pt-BR" sz="2400" b="1" dirty="0">
                <a:latin typeface="Arial" panose="020B0604020202020204" pitchFamily="34" charset="0"/>
                <a:ea typeface="Times New Roman" panose="02020603050405020304" pitchFamily="18" charset="0"/>
                <a:cs typeface="Arial" panose="020B0604020202020204" pitchFamily="34" charset="0"/>
                <a:hlinkClick r:id="rId2">
                  <a:extLst>
                    <a:ext uri="{A12FA001-AC4F-418D-AE19-62706E023703}">
                      <ahyp:hlinkClr xmlns="" xmlns:ahyp="http://schemas.microsoft.com/office/drawing/2018/hyperlinkcolor" val="tx"/>
                    </a:ext>
                  </a:extLst>
                </a:hlinkClick>
              </a:rPr>
              <a:t>itens 4 </a:t>
            </a:r>
            <a:r>
              <a:rPr lang="pt-BR" sz="2400" b="1" dirty="0">
                <a:latin typeface="Arial" panose="020B0604020202020204" pitchFamily="34" charset="0"/>
                <a:ea typeface="Times New Roman" panose="02020603050405020304" pitchFamily="18" charset="0"/>
                <a:cs typeface="Arial" panose="020B0604020202020204" pitchFamily="34" charset="0"/>
              </a:rPr>
              <a:t>e </a:t>
            </a:r>
            <a:r>
              <a:rPr lang="pt-BR" sz="2400" b="1" dirty="0">
                <a:latin typeface="Arial" panose="020B0604020202020204" pitchFamily="34" charset="0"/>
                <a:ea typeface="Times New Roman" panose="02020603050405020304" pitchFamily="18" charset="0"/>
                <a:cs typeface="Arial" panose="020B0604020202020204" pitchFamily="34" charset="0"/>
                <a:hlinkClick r:id="rId2">
                  <a:extLst>
                    <a:ext uri="{A12FA001-AC4F-418D-AE19-62706E023703}">
                      <ahyp:hlinkClr xmlns="" xmlns:ahyp="http://schemas.microsoft.com/office/drawing/2018/hyperlinkcolor" val="tx"/>
                    </a:ext>
                  </a:extLst>
                </a:hlinkClick>
              </a:rPr>
              <a:t>5 do inciso II do art. 167 da Lei nº 6.015 (objetiva / subjetiva)</a:t>
            </a:r>
            <a:r>
              <a:rPr lang="pt-BR" sz="2400" b="1" u="sng" dirty="0">
                <a:latin typeface="Arial" panose="020B0604020202020204" pitchFamily="34" charset="0"/>
                <a:ea typeface="Times New Roman" panose="02020603050405020304" pitchFamily="18" charset="0"/>
                <a:cs typeface="Arial" panose="020B0604020202020204" pitchFamily="34" charset="0"/>
                <a:hlinkClick r:id="rId2">
                  <a:extLst>
                    <a:ext uri="{A12FA001-AC4F-418D-AE19-62706E023703}">
                      <ahyp:hlinkClr xmlns="" xmlns:ahyp="http://schemas.microsoft.com/office/drawing/2018/hyperlinkcolor" val="tx"/>
                    </a:ext>
                  </a:extLst>
                </a:hlinkClick>
              </a:rPr>
              <a:t>.</a:t>
            </a:r>
            <a:endParaRPr lang="pt-BR" sz="2400" b="1" u="sng" dirty="0">
              <a:effectLst/>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400" b="1" dirty="0">
                <a:latin typeface="Arial" panose="020B0604020202020204" pitchFamily="34" charset="0"/>
                <a:ea typeface="Times New Roman" panose="02020603050405020304" pitchFamily="18" charset="0"/>
                <a:cs typeface="Arial" panose="020B0604020202020204" pitchFamily="34" charset="0"/>
              </a:rPr>
              <a:t>Art. 51, Parágrafo único. </a:t>
            </a:r>
            <a:r>
              <a:rPr lang="pt-BR" sz="24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Não identificadas as transcrições ou as matrículas da área regularizada, o oficial do cartório de registro abrirá matrícula com a descrição do perímetro do núcleo urbano informal que constar da CRF e nela efetuará o registro</a:t>
            </a:r>
            <a:r>
              <a:rPr lang="pt-BR" sz="2400" b="1" dirty="0">
                <a:latin typeface="Arial" panose="020B0604020202020204" pitchFamily="34" charset="0"/>
                <a:ea typeface="Times New Roman" panose="02020603050405020304" pitchFamily="18" charset="0"/>
                <a:cs typeface="Arial" panose="020B0604020202020204" pitchFamily="34" charset="0"/>
              </a:rPr>
              <a:t>.</a:t>
            </a:r>
            <a:endParaRPr lang="pt-BR" sz="2400" b="1"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9080969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5FB4CD6F-3096-4591-A15B-871E599EEC7F}"/>
              </a:ext>
            </a:extLst>
          </p:cNvPr>
          <p:cNvSpPr/>
          <p:nvPr/>
        </p:nvSpPr>
        <p:spPr>
          <a:xfrm>
            <a:off x="139148" y="336259"/>
            <a:ext cx="11913704" cy="6901889"/>
          </a:xfrm>
          <a:prstGeom prst="rect">
            <a:avLst/>
          </a:prstGeom>
        </p:spPr>
        <p:txBody>
          <a:bodyPr wrap="square">
            <a:spAutoFit/>
          </a:bodyPr>
          <a:lstStyle/>
          <a:p>
            <a:pPr indent="333375" algn="ctr">
              <a:spcAft>
                <a:spcPts val="0"/>
              </a:spcAft>
            </a:pPr>
            <a:r>
              <a:rPr lang="pt-BR" sz="2000" b="1" u="sng" dirty="0">
                <a:latin typeface="Arial" panose="020B0604020202020204" pitchFamily="34" charset="0"/>
                <a:ea typeface="Times New Roman" panose="02020603050405020304" pitchFamily="18" charset="0"/>
                <a:cs typeface="Arial" panose="020B0604020202020204" pitchFamily="34" charset="0"/>
              </a:rPr>
              <a:t>CURIOSIDADES REGISTRAIS (+ de 1 município ou circunscrição – 169, II da 6.015)</a:t>
            </a:r>
          </a:p>
          <a:p>
            <a:pPr indent="333375" algn="just">
              <a:spcAft>
                <a:spcPts val="0"/>
              </a:spcAft>
            </a:pPr>
            <a:endParaRPr lang="pt-BR" sz="2000" b="1" dirty="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Art. 43. Na hipótese de a </a:t>
            </a:r>
            <a:r>
              <a:rPr lang="pt-BR" sz="2000" b="1" u="sng" dirty="0" err="1">
                <a:latin typeface="Arial" panose="020B0604020202020204" pitchFamily="34" charset="0"/>
                <a:ea typeface="Times New Roman" panose="02020603050405020304" pitchFamily="18" charset="0"/>
                <a:cs typeface="Arial" panose="020B0604020202020204" pitchFamily="34" charset="0"/>
              </a:rPr>
              <a:t>Reurb</a:t>
            </a:r>
            <a:r>
              <a:rPr lang="pt-BR" sz="2000" b="1" u="sng" dirty="0">
                <a:latin typeface="Arial" panose="020B0604020202020204" pitchFamily="34" charset="0"/>
                <a:ea typeface="Times New Roman" panose="02020603050405020304" pitchFamily="18" charset="0"/>
                <a:cs typeface="Arial" panose="020B0604020202020204" pitchFamily="34" charset="0"/>
              </a:rPr>
              <a:t> abranger imóveis situados em </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mais de uma circunscrição</a:t>
            </a:r>
            <a:r>
              <a:rPr lang="pt-BR" sz="2000" b="1" u="sng" dirty="0">
                <a:latin typeface="Arial" panose="020B0604020202020204" pitchFamily="34" charset="0"/>
                <a:ea typeface="Times New Roman" panose="02020603050405020304" pitchFamily="18" charset="0"/>
                <a:cs typeface="Arial" panose="020B0604020202020204" pitchFamily="34" charset="0"/>
              </a:rPr>
              <a:t> imobiliária</a:t>
            </a:r>
            <a:r>
              <a:rPr lang="pt-BR" sz="2000" b="1" dirty="0">
                <a:latin typeface="Arial" panose="020B0604020202020204" pitchFamily="34" charset="0"/>
                <a:ea typeface="Times New Roman" panose="02020603050405020304" pitchFamily="18" charset="0"/>
                <a:cs typeface="Arial" panose="020B0604020202020204" pitchFamily="34" charset="0"/>
              </a:rPr>
              <a:t>, o procedimento (</a:t>
            </a:r>
            <a:r>
              <a:rPr lang="pt-BR" sz="2000" b="1" u="sng" dirty="0">
                <a:latin typeface="Arial" panose="020B0604020202020204" pitchFamily="34" charset="0"/>
                <a:ea typeface="Times New Roman" panose="02020603050405020304" pitchFamily="18" charset="0"/>
                <a:cs typeface="Arial" panose="020B0604020202020204" pitchFamily="34" charset="0"/>
              </a:rPr>
              <a:t>AV do ADU – 44, §4º</a:t>
            </a:r>
            <a:r>
              <a:rPr lang="pt-BR" sz="2000" b="1" dirty="0">
                <a:latin typeface="Arial" panose="020B0604020202020204" pitchFamily="34" charset="0"/>
                <a:ea typeface="Times New Roman" panose="02020603050405020304" pitchFamily="18" charset="0"/>
                <a:cs typeface="Arial" panose="020B0604020202020204" pitchFamily="34" charset="0"/>
              </a:rPr>
              <a:t>) será efetuado </a:t>
            </a:r>
            <a:r>
              <a:rPr lang="pt-BR" sz="2000" b="1" u="sng" dirty="0">
                <a:latin typeface="Arial" panose="020B0604020202020204" pitchFamily="34" charset="0"/>
                <a:ea typeface="Times New Roman" panose="02020603050405020304" pitchFamily="18" charset="0"/>
                <a:cs typeface="Arial" panose="020B0604020202020204" pitchFamily="34" charset="0"/>
              </a:rPr>
              <a:t>perante cada um dos oficiais</a:t>
            </a:r>
            <a:r>
              <a:rPr lang="pt-BR" sz="2000" b="1" dirty="0">
                <a:latin typeface="Arial" panose="020B0604020202020204" pitchFamily="34" charset="0"/>
                <a:ea typeface="Times New Roman" panose="02020603050405020304" pitchFamily="18" charset="0"/>
                <a:cs typeface="Arial" panose="020B0604020202020204" pitchFamily="34" charset="0"/>
              </a:rPr>
              <a:t> dos cartórios de registro de imóveis.</a:t>
            </a:r>
            <a:endParaRPr lang="pt-BR" sz="2000" dirty="0">
              <a:effectLst/>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endParaRPr lang="pt-BR" sz="2000" b="1" dirty="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Parágrafo único. Quando os imóveis regularizados estiverem </a:t>
            </a:r>
            <a:r>
              <a:rPr lang="pt-BR" sz="2000" b="1" u="sng" dirty="0">
                <a:latin typeface="Arial" panose="020B0604020202020204" pitchFamily="34" charset="0"/>
                <a:ea typeface="Times New Roman" panose="02020603050405020304" pitchFamily="18" charset="0"/>
                <a:cs typeface="Arial" panose="020B0604020202020204" pitchFamily="34" charset="0"/>
              </a:rPr>
              <a:t>situados na divisa das circunscrições imobiliárias, as novas matrículas das unidades imobiliárias serão de competência do oficial do cartório de registro de imóveis em cuja circunscrição estiver situada a maior porção da unidade imobiliária regularizada</a:t>
            </a:r>
            <a:r>
              <a:rPr lang="pt-BR" sz="2000" b="1" dirty="0">
                <a:latin typeface="Arial" panose="020B0604020202020204" pitchFamily="34" charset="0"/>
                <a:ea typeface="Times New Roman" panose="02020603050405020304" pitchFamily="18" charset="0"/>
                <a:cs typeface="Arial" panose="020B0604020202020204" pitchFamily="34" charset="0"/>
              </a:rPr>
              <a:t>.</a:t>
            </a:r>
            <a:endParaRPr lang="pt-BR" sz="2000" dirty="0">
              <a:effectLst/>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endParaRPr lang="pt-BR" sz="2000" dirty="0">
              <a:latin typeface="Arial" panose="020B0604020202020204" pitchFamily="34" charset="0"/>
              <a:ea typeface="Times New Roman" panose="02020603050405020304" pitchFamily="18" charset="0"/>
              <a:cs typeface="Arial" panose="020B0604020202020204" pitchFamily="34" charset="0"/>
            </a:endParaRPr>
          </a:p>
          <a:p>
            <a:pPr marL="449580" algn="just">
              <a:spcBef>
                <a:spcPts val="1500"/>
              </a:spcBef>
              <a:spcAft>
                <a:spcPts val="1500"/>
              </a:spcAft>
            </a:pPr>
            <a:r>
              <a:rPr lang="pt-BR" sz="2000" b="1" dirty="0">
                <a:latin typeface="Arial" panose="020B0604020202020204" pitchFamily="34" charset="0"/>
                <a:ea typeface="Times New Roman" panose="02020603050405020304" pitchFamily="18" charset="0"/>
                <a:cs typeface="Arial" panose="020B0604020202020204" pitchFamily="34" charset="0"/>
              </a:rPr>
              <a:t>Art. 33 do Decreto 9.310/18 - Na hipótese de núcleo urbano informal </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localizado em mais de um Município</a:t>
            </a:r>
            <a:r>
              <a:rPr lang="pt-BR" sz="2000" b="1" u="sng" dirty="0">
                <a:latin typeface="Arial" panose="020B0604020202020204" pitchFamily="34" charset="0"/>
                <a:ea typeface="Times New Roman" panose="02020603050405020304" pitchFamily="18" charset="0"/>
                <a:cs typeface="Arial" panose="020B0604020202020204" pitchFamily="34" charset="0"/>
              </a:rPr>
              <a:t> e de não ser possível o seu desmembramento</a:t>
            </a:r>
            <a:r>
              <a:rPr lang="pt-BR" sz="2000" b="1" dirty="0">
                <a:latin typeface="Arial" panose="020B0604020202020204" pitchFamily="34" charset="0"/>
                <a:ea typeface="Times New Roman" panose="02020603050405020304" pitchFamily="18" charset="0"/>
                <a:cs typeface="Arial" panose="020B0604020202020204" pitchFamily="34" charset="0"/>
              </a:rPr>
              <a:t>, de forma que cada parcela fique integralmente no território de um Município, </a:t>
            </a:r>
            <a:r>
              <a:rPr lang="pt-BR" sz="2000" b="1" u="sng" dirty="0">
                <a:latin typeface="Arial" panose="020B0604020202020204" pitchFamily="34" charset="0"/>
                <a:ea typeface="Times New Roman" panose="02020603050405020304" pitchFamily="18" charset="0"/>
                <a:cs typeface="Arial" panose="020B0604020202020204" pitchFamily="34" charset="0"/>
              </a:rPr>
              <a:t>o projeto urbanístico deverá assinalar a sua divisão territorial</a:t>
            </a:r>
            <a:r>
              <a:rPr lang="pt-BR" sz="2000" b="1" dirty="0">
                <a:latin typeface="Arial" panose="020B0604020202020204" pitchFamily="34" charset="0"/>
                <a:ea typeface="Times New Roman" panose="02020603050405020304" pitchFamily="18" charset="0"/>
                <a:cs typeface="Arial" panose="020B0604020202020204" pitchFamily="34" charset="0"/>
              </a:rPr>
              <a:t>.</a:t>
            </a:r>
            <a:endParaRPr lang="pt-BR" sz="2000" dirty="0">
              <a:latin typeface="Arial" panose="020B0604020202020204" pitchFamily="34" charset="0"/>
              <a:ea typeface="Times New Roman" panose="02020603050405020304" pitchFamily="18" charset="0"/>
              <a:cs typeface="Arial" panose="020B0604020202020204" pitchFamily="34" charset="0"/>
            </a:endParaRPr>
          </a:p>
          <a:p>
            <a:pPr marL="449580" algn="just">
              <a:spcBef>
                <a:spcPts val="1500"/>
              </a:spcBef>
              <a:spcAft>
                <a:spcPts val="1500"/>
              </a:spcAft>
            </a:pPr>
            <a:r>
              <a:rPr lang="pt-BR" sz="2000" b="1" dirty="0">
                <a:latin typeface="Arial" panose="020B0604020202020204" pitchFamily="34" charset="0"/>
                <a:ea typeface="Times New Roman" panose="02020603050405020304" pitchFamily="18" charset="0"/>
                <a:cs typeface="Arial" panose="020B0604020202020204" pitchFamily="34" charset="0"/>
              </a:rPr>
              <a:t>§ 1º Na hipótese de a </a:t>
            </a:r>
            <a:r>
              <a:rPr lang="pt-BR" sz="2000" b="1" u="sng" dirty="0">
                <a:latin typeface="Arial" panose="020B0604020202020204" pitchFamily="34" charset="0"/>
                <a:ea typeface="Times New Roman" panose="02020603050405020304" pitchFamily="18" charset="0"/>
                <a:cs typeface="Arial" panose="020B0604020202020204" pitchFamily="34" charset="0"/>
              </a:rPr>
              <a:t>divisão territorial atingir a unidade imobiliária de modo que esta fique localizada em mais de um Município</a:t>
            </a:r>
            <a:r>
              <a:rPr lang="pt-BR" sz="2000" b="1" dirty="0">
                <a:latin typeface="Arial" panose="020B0604020202020204" pitchFamily="34" charset="0"/>
                <a:ea typeface="Times New Roman" panose="02020603050405020304" pitchFamily="18" charset="0"/>
                <a:cs typeface="Arial" panose="020B0604020202020204" pitchFamily="34" charset="0"/>
              </a:rPr>
              <a:t>, os Poderes Públicos municipais poderão </a:t>
            </a:r>
            <a:r>
              <a:rPr lang="pt-BR" sz="2000" b="1" u="sng" dirty="0">
                <a:latin typeface="Arial" panose="020B0604020202020204" pitchFamily="34" charset="0"/>
                <a:ea typeface="Times New Roman" panose="02020603050405020304" pitchFamily="18" charset="0"/>
                <a:cs typeface="Arial" panose="020B0604020202020204" pitchFamily="34" charset="0"/>
              </a:rPr>
              <a:t>instaurar os procedimentos da </a:t>
            </a:r>
            <a:r>
              <a:rPr lang="pt-BR" sz="2000" b="1" u="sng" dirty="0" err="1">
                <a:latin typeface="Arial" panose="020B0604020202020204" pitchFamily="34" charset="0"/>
                <a:ea typeface="Times New Roman" panose="02020603050405020304" pitchFamily="18" charset="0"/>
                <a:cs typeface="Arial" panose="020B0604020202020204" pitchFamily="34" charset="0"/>
              </a:rPr>
              <a:t>Reurb</a:t>
            </a:r>
            <a:r>
              <a:rPr lang="pt-BR" sz="2000" b="1" u="sng" dirty="0">
                <a:latin typeface="Arial" panose="020B0604020202020204" pitchFamily="34" charset="0"/>
                <a:ea typeface="Times New Roman" panose="02020603050405020304" pitchFamily="18" charset="0"/>
                <a:cs typeface="Arial" panose="020B0604020202020204" pitchFamily="34" charset="0"/>
              </a:rPr>
              <a:t> de forma conjunta</a:t>
            </a:r>
            <a:r>
              <a:rPr lang="pt-BR" sz="2000" b="1" dirty="0">
                <a:latin typeface="Arial" panose="020B0604020202020204" pitchFamily="34" charset="0"/>
                <a:ea typeface="Times New Roman" panose="02020603050405020304" pitchFamily="18" charset="0"/>
                <a:cs typeface="Arial" panose="020B0604020202020204" pitchFamily="34" charset="0"/>
              </a:rPr>
              <a:t>.</a:t>
            </a:r>
          </a:p>
          <a:p>
            <a:pPr marL="449580" algn="just">
              <a:spcBef>
                <a:spcPts val="1500"/>
              </a:spcBef>
              <a:spcAft>
                <a:spcPts val="1500"/>
              </a:spcAft>
            </a:pPr>
            <a:endParaRPr lang="pt-BR" sz="2000" b="1"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1187839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5CB7EB35-ABCF-488D-8770-EB01BEB2C11F}"/>
              </a:ext>
            </a:extLst>
          </p:cNvPr>
          <p:cNvSpPr/>
          <p:nvPr/>
        </p:nvSpPr>
        <p:spPr>
          <a:xfrm>
            <a:off x="142461" y="340079"/>
            <a:ext cx="11907078" cy="7171194"/>
          </a:xfrm>
          <a:prstGeom prst="rect">
            <a:avLst/>
          </a:prstGeom>
        </p:spPr>
        <p:txBody>
          <a:bodyPr wrap="square">
            <a:spAutoFit/>
          </a:bodyPr>
          <a:lstStyle/>
          <a:p>
            <a:pPr algn="ctr">
              <a:spcAft>
                <a:spcPts val="0"/>
              </a:spcAft>
            </a:pPr>
            <a:r>
              <a:rPr lang="pt-BR" sz="2000" b="1" u="sng" dirty="0">
                <a:solidFill>
                  <a:srgbClr val="FF0000"/>
                </a:solidFill>
                <a:latin typeface="Arial" panose="020B0604020202020204" pitchFamily="34" charset="0"/>
                <a:ea typeface="Calibri" panose="020F0502020204030204" pitchFamily="34" charset="0"/>
                <a:cs typeface="Times New Roman" panose="02020603050405020304" pitchFamily="18" charset="0"/>
              </a:rPr>
              <a:t>MODELO PADRÃO </a:t>
            </a:r>
            <a:r>
              <a:rPr lang="pt-BR" sz="2000" b="1" u="sng"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QUANDO </a:t>
            </a:r>
            <a:r>
              <a:rPr lang="pt-BR" sz="2000" b="1" u="sng" dirty="0">
                <a:solidFill>
                  <a:srgbClr val="FF0000"/>
                </a:solidFill>
                <a:latin typeface="Arial" panose="020B0604020202020204" pitchFamily="34" charset="0"/>
                <a:ea typeface="Calibri" panose="020F0502020204030204" pitchFamily="34" charset="0"/>
                <a:cs typeface="Times New Roman" panose="02020603050405020304" pitchFamily="18" charset="0"/>
              </a:rPr>
              <a:t>HOUVER UNIFICAÇÃO DOS LOTES E NOVO PARCELAMENTO</a:t>
            </a:r>
            <a:endParaRPr lang="pt-BR"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pt-BR" sz="20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 </a:t>
            </a:r>
            <a:endParaRPr lang="pt-BR" sz="2000" b="1" dirty="0" smtClean="0">
              <a:solidFill>
                <a:srgbClr val="FF0000"/>
              </a:solidFill>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pt-BR" sz="2000" b="1" dirty="0" smtClean="0">
                <a:latin typeface="Arial" panose="020B0604020202020204" pitchFamily="34" charset="0"/>
                <a:ea typeface="Times New Roman" panose="02020603050405020304" pitchFamily="18" charset="0"/>
              </a:rPr>
              <a:t>___/_______ </a:t>
            </a:r>
            <a:r>
              <a:rPr lang="pt-BR" sz="2000" b="1" dirty="0">
                <a:latin typeface="Arial" panose="020B0604020202020204" pitchFamily="34" charset="0"/>
                <a:ea typeface="Times New Roman" panose="02020603050405020304" pitchFamily="18" charset="0"/>
              </a:rPr>
              <a:t>- </a:t>
            </a:r>
            <a:r>
              <a:rPr lang="pt-BR" sz="2000" b="1" u="sng" dirty="0">
                <a:latin typeface="Arial" panose="020B0604020202020204" pitchFamily="34" charset="0"/>
                <a:ea typeface="Times New Roman" panose="02020603050405020304" pitchFamily="18" charset="0"/>
              </a:rPr>
              <a:t>AUTO DE DEMARCAÇÃO URBANÍSTICA</a:t>
            </a:r>
            <a:r>
              <a:rPr lang="pt-BR" sz="2000" b="1" dirty="0">
                <a:latin typeface="Arial" panose="020B0604020202020204" pitchFamily="34" charset="0"/>
                <a:ea typeface="Times New Roman" panose="02020603050405020304" pitchFamily="18" charset="0"/>
              </a:rPr>
              <a:t>. Nos termos do Auto de Demarcação Urbanística lavrado pelo Município de Caçador/SC em 15 de outubro de 2018, assinado pelo Prefeito Municipal Saulo </a:t>
            </a:r>
            <a:r>
              <a:rPr lang="pt-BR" sz="2000" b="1" dirty="0" err="1">
                <a:latin typeface="Arial" panose="020B0604020202020204" pitchFamily="34" charset="0"/>
                <a:ea typeface="Times New Roman" panose="02020603050405020304" pitchFamily="18" charset="0"/>
              </a:rPr>
              <a:t>Sperotto</a:t>
            </a:r>
            <a:r>
              <a:rPr lang="pt-BR" sz="2000" b="1" dirty="0">
                <a:latin typeface="Arial" panose="020B0604020202020204" pitchFamily="34" charset="0"/>
                <a:ea typeface="Times New Roman" panose="02020603050405020304" pitchFamily="18" charset="0"/>
              </a:rPr>
              <a:t>, e instruído com os documentos previstos no artigo 35 da Lei Federal nº 13.465/17, fica averbado que o imóvel desta matrícula foi demarcado para fins de Regularização Fundiária Urbana de Interesse Social (</a:t>
            </a:r>
            <a:r>
              <a:rPr lang="pt-BR" sz="2000" b="1" dirty="0" err="1">
                <a:latin typeface="Arial" panose="020B0604020202020204" pitchFamily="34" charset="0"/>
                <a:ea typeface="Times New Roman" panose="02020603050405020304" pitchFamily="18" charset="0"/>
              </a:rPr>
              <a:t>Reurb</a:t>
            </a:r>
            <a:r>
              <a:rPr lang="pt-BR" sz="2000" b="1" dirty="0">
                <a:latin typeface="Arial" panose="020B0604020202020204" pitchFamily="34" charset="0"/>
                <a:ea typeface="Times New Roman" panose="02020603050405020304" pitchFamily="18" charset="0"/>
              </a:rPr>
              <a:t>-S). A área total do núcleo urbano informal a ser regularizado é a de 7.245,39m², alcançando a totalidade dos imóveis das matrículas </a:t>
            </a:r>
            <a:r>
              <a:rPr lang="pt-BR" sz="2000" b="1" dirty="0" err="1">
                <a:latin typeface="Arial" panose="020B0604020202020204" pitchFamily="34" charset="0"/>
                <a:ea typeface="Times New Roman" panose="02020603050405020304" pitchFamily="18" charset="0"/>
              </a:rPr>
              <a:t>nºs</a:t>
            </a:r>
            <a:r>
              <a:rPr lang="pt-BR" sz="2000" b="1" dirty="0">
                <a:latin typeface="Arial" panose="020B0604020202020204" pitchFamily="34" charset="0"/>
                <a:ea typeface="Times New Roman" panose="02020603050405020304" pitchFamily="18" charset="0"/>
              </a:rPr>
              <a:t> 11.098 a 11.123. (Protocolo nº 111.611 em 22/03/2019). (Emolumentos: </a:t>
            </a:r>
            <a:r>
              <a:rPr lang="pt-BR" sz="2000" b="1" spc="-15" dirty="0">
                <a:latin typeface="Arial" panose="020B0604020202020204" pitchFamily="34" charset="0"/>
                <a:ea typeface="Times New Roman" panose="02020603050405020304" pitchFamily="18" charset="0"/>
              </a:rPr>
              <a:t>isento nos termos do artigo 13, §1º da Lei nº 13.465/17 e 53 do Decreto nº 9.310/18</a:t>
            </a:r>
            <a:r>
              <a:rPr lang="pt-BR" sz="2000" b="1" dirty="0">
                <a:latin typeface="Arial" panose="020B0604020202020204" pitchFamily="34" charset="0"/>
                <a:ea typeface="Times New Roman" panose="02020603050405020304" pitchFamily="18" charset="0"/>
              </a:rPr>
              <a:t>). (Selo isento nº _________). Caçador, __ de _______ de 2019. Dou fé. Renato Martins Silva - Oficial:</a:t>
            </a:r>
            <a:endParaRPr lang="pt-BR" sz="2000" b="1" dirty="0">
              <a:effectLst/>
              <a:latin typeface="Times New Roman" panose="02020603050405020304" pitchFamily="18" charset="0"/>
              <a:ea typeface="Times New Roman" panose="02020603050405020304" pitchFamily="18" charset="0"/>
            </a:endParaRPr>
          </a:p>
          <a:p>
            <a:pPr algn="just">
              <a:spcAft>
                <a:spcPts val="0"/>
              </a:spcAft>
            </a:pPr>
            <a:r>
              <a:rPr lang="pt-BR" sz="2000" b="1" dirty="0">
                <a:latin typeface="Arial" panose="020B0604020202020204" pitchFamily="34" charset="0"/>
                <a:ea typeface="Times New Roman" panose="02020603050405020304" pitchFamily="18" charset="0"/>
              </a:rPr>
              <a:t> </a:t>
            </a:r>
            <a:endParaRPr lang="pt-BR" sz="2000" b="1" dirty="0">
              <a:effectLst/>
              <a:latin typeface="Times New Roman" panose="02020603050405020304" pitchFamily="18" charset="0"/>
              <a:ea typeface="Times New Roman" panose="02020603050405020304" pitchFamily="18" charset="0"/>
            </a:endParaRPr>
          </a:p>
          <a:p>
            <a:pPr algn="just">
              <a:spcAft>
                <a:spcPts val="0"/>
              </a:spcAft>
            </a:pPr>
            <a:r>
              <a:rPr lang="pt-BR" sz="2000" b="1" dirty="0">
                <a:latin typeface="Arial" panose="020B0604020202020204" pitchFamily="34" charset="0"/>
                <a:ea typeface="Times New Roman" panose="02020603050405020304" pitchFamily="18" charset="0"/>
              </a:rPr>
              <a:t>___/______</a:t>
            </a:r>
            <a:r>
              <a:rPr lang="pt-BR" sz="2000" b="1" spc="-15" dirty="0">
                <a:latin typeface="Arial" panose="020B0604020202020204" pitchFamily="34" charset="0"/>
                <a:ea typeface="Times New Roman" panose="02020603050405020304" pitchFamily="18" charset="0"/>
              </a:rPr>
              <a:t> - </a:t>
            </a:r>
            <a:r>
              <a:rPr lang="pt-BR" sz="2000" b="1" u="sng" spc="-15" dirty="0">
                <a:latin typeface="Arial" panose="020B0604020202020204" pitchFamily="34" charset="0"/>
                <a:ea typeface="Times New Roman" panose="02020603050405020304" pitchFamily="18" charset="0"/>
              </a:rPr>
              <a:t>ESPECIALIZAÇÃO</a:t>
            </a:r>
            <a:r>
              <a:rPr lang="pt-BR" sz="2000" b="1" spc="-15" dirty="0">
                <a:latin typeface="Arial" panose="020B0604020202020204" pitchFamily="34" charset="0"/>
                <a:ea typeface="Times New Roman" panose="02020603050405020304" pitchFamily="18" charset="0"/>
              </a:rPr>
              <a:t> </a:t>
            </a:r>
            <a:r>
              <a:rPr lang="pt-BR" sz="2000" b="1" u="sng" spc="-15" dirty="0">
                <a:latin typeface="Arial" panose="020B0604020202020204" pitchFamily="34" charset="0"/>
                <a:ea typeface="Times New Roman" panose="02020603050405020304" pitchFamily="18" charset="0"/>
              </a:rPr>
              <a:t>OBJETIVA</a:t>
            </a:r>
            <a:r>
              <a:rPr lang="pt-BR" sz="2000" b="1" spc="-15" dirty="0">
                <a:latin typeface="Arial" panose="020B0604020202020204" pitchFamily="34" charset="0"/>
                <a:ea typeface="Times New Roman" panose="02020603050405020304" pitchFamily="18" charset="0"/>
              </a:rPr>
              <a:t> </a:t>
            </a:r>
            <a:r>
              <a:rPr lang="pt-BR" sz="2000" b="1" u="sng" spc="-15" dirty="0">
                <a:latin typeface="Arial" panose="020B0604020202020204" pitchFamily="34" charset="0"/>
                <a:ea typeface="Times New Roman" panose="02020603050405020304" pitchFamily="18" charset="0"/>
              </a:rPr>
              <a:t>PARA</a:t>
            </a:r>
            <a:r>
              <a:rPr lang="pt-BR" sz="2000" b="1" spc="-15" dirty="0">
                <a:latin typeface="Arial" panose="020B0604020202020204" pitchFamily="34" charset="0"/>
                <a:ea typeface="Times New Roman" panose="02020603050405020304" pitchFamily="18" charset="0"/>
              </a:rPr>
              <a:t> </a:t>
            </a:r>
            <a:r>
              <a:rPr lang="pt-BR" sz="2000" b="1" u="sng" spc="-15" dirty="0">
                <a:latin typeface="Arial" panose="020B0604020202020204" pitchFamily="34" charset="0"/>
                <a:ea typeface="Times New Roman" panose="02020603050405020304" pitchFamily="18" charset="0"/>
              </a:rPr>
              <a:t>FINS</a:t>
            </a:r>
            <a:r>
              <a:rPr lang="pt-BR" sz="2000" b="1" spc="-15" dirty="0">
                <a:latin typeface="Arial" panose="020B0604020202020204" pitchFamily="34" charset="0"/>
                <a:ea typeface="Times New Roman" panose="02020603050405020304" pitchFamily="18" charset="0"/>
              </a:rPr>
              <a:t> </a:t>
            </a:r>
            <a:r>
              <a:rPr lang="pt-BR" sz="2000" b="1" u="sng" spc="-15" dirty="0">
                <a:latin typeface="Arial" panose="020B0604020202020204" pitchFamily="34" charset="0"/>
                <a:ea typeface="Times New Roman" panose="02020603050405020304" pitchFamily="18" charset="0"/>
              </a:rPr>
              <a:t>DE</a:t>
            </a:r>
            <a:r>
              <a:rPr lang="pt-BR" sz="2000" b="1" spc="-15" dirty="0">
                <a:latin typeface="Arial" panose="020B0604020202020204" pitchFamily="34" charset="0"/>
                <a:ea typeface="Times New Roman" panose="02020603050405020304" pitchFamily="18" charset="0"/>
              </a:rPr>
              <a:t> </a:t>
            </a:r>
            <a:r>
              <a:rPr lang="pt-BR" sz="2000" b="1" u="sng" spc="-15" dirty="0">
                <a:latin typeface="Arial" panose="020B0604020202020204" pitchFamily="34" charset="0"/>
                <a:ea typeface="Times New Roman" panose="02020603050405020304" pitchFamily="18" charset="0"/>
              </a:rPr>
              <a:t>REGULARIZAÇÃO</a:t>
            </a:r>
            <a:r>
              <a:rPr lang="pt-BR" sz="2000" b="1" spc="-15" dirty="0">
                <a:latin typeface="Arial" panose="020B0604020202020204" pitchFamily="34" charset="0"/>
                <a:ea typeface="Times New Roman" panose="02020603050405020304" pitchFamily="18" charset="0"/>
              </a:rPr>
              <a:t> </a:t>
            </a:r>
            <a:r>
              <a:rPr lang="pt-BR" sz="2000" b="1" u="sng" spc="-15" dirty="0">
                <a:latin typeface="Arial" panose="020B0604020202020204" pitchFamily="34" charset="0"/>
                <a:ea typeface="Times New Roman" panose="02020603050405020304" pitchFamily="18" charset="0"/>
              </a:rPr>
              <a:t>FUNDIÁRIA</a:t>
            </a:r>
            <a:r>
              <a:rPr lang="pt-BR" sz="2000" b="1" spc="-15" dirty="0">
                <a:latin typeface="Arial" panose="020B0604020202020204" pitchFamily="34" charset="0"/>
                <a:ea typeface="Times New Roman" panose="02020603050405020304" pitchFamily="18" charset="0"/>
              </a:rPr>
              <a:t> </a:t>
            </a:r>
            <a:r>
              <a:rPr lang="pt-BR" sz="2000" b="1" u="sng" spc="-15" dirty="0">
                <a:latin typeface="Arial" panose="020B0604020202020204" pitchFamily="34" charset="0"/>
                <a:ea typeface="Times New Roman" panose="02020603050405020304" pitchFamily="18" charset="0"/>
              </a:rPr>
              <a:t>DE</a:t>
            </a:r>
            <a:r>
              <a:rPr lang="pt-BR" sz="2000" b="1" spc="-15" dirty="0">
                <a:latin typeface="Arial" panose="020B0604020202020204" pitchFamily="34" charset="0"/>
                <a:ea typeface="Times New Roman" panose="02020603050405020304" pitchFamily="18" charset="0"/>
              </a:rPr>
              <a:t> </a:t>
            </a:r>
            <a:r>
              <a:rPr lang="pt-BR" sz="2000" b="1" u="sng" spc="-15" dirty="0">
                <a:latin typeface="Arial" panose="020B0604020202020204" pitchFamily="34" charset="0"/>
                <a:ea typeface="Times New Roman" panose="02020603050405020304" pitchFamily="18" charset="0"/>
              </a:rPr>
              <a:t>INTERESSE</a:t>
            </a:r>
            <a:r>
              <a:rPr lang="pt-BR" sz="2000" b="1" spc="-15" dirty="0">
                <a:latin typeface="Arial" panose="020B0604020202020204" pitchFamily="34" charset="0"/>
                <a:ea typeface="Times New Roman" panose="02020603050405020304" pitchFamily="18" charset="0"/>
              </a:rPr>
              <a:t> </a:t>
            </a:r>
            <a:r>
              <a:rPr lang="pt-BR" sz="2000" b="1" u="sng" spc="-15" dirty="0">
                <a:latin typeface="Arial" panose="020B0604020202020204" pitchFamily="34" charset="0"/>
                <a:ea typeface="Times New Roman" panose="02020603050405020304" pitchFamily="18" charset="0"/>
              </a:rPr>
              <a:t>SOCIAL</a:t>
            </a:r>
            <a:r>
              <a:rPr lang="pt-BR" sz="2000" b="1" spc="-15" dirty="0">
                <a:latin typeface="Arial" panose="020B0604020202020204" pitchFamily="34" charset="0"/>
                <a:ea typeface="Times New Roman" panose="02020603050405020304" pitchFamily="18" charset="0"/>
              </a:rPr>
              <a:t>. Conforme requerimento arquivado e prenotado neste Ofício sob nº 111.611 em 22/03/2019, instruído com planta e memoriais descritivos elaborados pela Técnica em Agrimensura Kelly Assis </a:t>
            </a:r>
            <a:r>
              <a:rPr lang="pt-BR" sz="2000" b="1" spc="-15" dirty="0" err="1">
                <a:latin typeface="Arial" panose="020B0604020202020204" pitchFamily="34" charset="0"/>
                <a:ea typeface="Times New Roman" panose="02020603050405020304" pitchFamily="18" charset="0"/>
              </a:rPr>
              <a:t>Bertol</a:t>
            </a:r>
            <a:r>
              <a:rPr lang="pt-BR" sz="2000" b="1" spc="-15" dirty="0">
                <a:latin typeface="Arial" panose="020B0604020202020204" pitchFamily="34" charset="0"/>
                <a:ea typeface="Times New Roman" panose="02020603050405020304" pitchFamily="18" charset="0"/>
              </a:rPr>
              <a:t> Assis, inscrita no CREA/SC sob nº 144366-9, </a:t>
            </a:r>
            <a:r>
              <a:rPr lang="pt-BR" sz="2000" b="1" u="sng" spc="-15" dirty="0">
                <a:latin typeface="Arial" panose="020B0604020202020204" pitchFamily="34" charset="0"/>
                <a:ea typeface="Times New Roman" panose="02020603050405020304" pitchFamily="18" charset="0"/>
              </a:rPr>
              <a:t>fica</a:t>
            </a:r>
            <a:r>
              <a:rPr lang="pt-BR" sz="2000" b="1" spc="-15" dirty="0">
                <a:latin typeface="Arial" panose="020B0604020202020204" pitchFamily="34" charset="0"/>
                <a:ea typeface="Times New Roman" panose="02020603050405020304" pitchFamily="18" charset="0"/>
              </a:rPr>
              <a:t> </a:t>
            </a:r>
            <a:r>
              <a:rPr lang="pt-BR" sz="2000" b="1" u="sng" spc="-15" dirty="0">
                <a:latin typeface="Arial" panose="020B0604020202020204" pitchFamily="34" charset="0"/>
                <a:ea typeface="Times New Roman" panose="02020603050405020304" pitchFamily="18" charset="0"/>
              </a:rPr>
              <a:t>averbada</a:t>
            </a:r>
            <a:r>
              <a:rPr lang="pt-BR" sz="2000" b="1" spc="-15" dirty="0">
                <a:latin typeface="Arial" panose="020B0604020202020204" pitchFamily="34" charset="0"/>
                <a:ea typeface="Times New Roman" panose="02020603050405020304" pitchFamily="18" charset="0"/>
              </a:rPr>
              <a:t> a correta descrição do presente imóvel, com fundamento no Art. 46 da Lei Federal nº 13.465/17, a saber: ___________________, ponto inicial da descrição deste perímetro, totalizando uma área de ________m². </a:t>
            </a:r>
            <a:r>
              <a:rPr lang="pt-BR" sz="2000" b="1" dirty="0">
                <a:latin typeface="Arial" panose="020B0604020202020204" pitchFamily="34" charset="0"/>
                <a:ea typeface="Times New Roman" panose="02020603050405020304" pitchFamily="18" charset="0"/>
              </a:rPr>
              <a:t>(Protocolo nº 111.611 em 22/03/2019). (Emolumentos: </a:t>
            </a:r>
            <a:r>
              <a:rPr lang="pt-BR" sz="2000" b="1" spc="-15" dirty="0">
                <a:latin typeface="Arial" panose="020B0604020202020204" pitchFamily="34" charset="0"/>
                <a:ea typeface="Times New Roman" panose="02020603050405020304" pitchFamily="18" charset="0"/>
              </a:rPr>
              <a:t>isento nos termos do artigo 13, §1º da Lei nº 13.465/17 e 53 do Decreto nº 9.310/18</a:t>
            </a:r>
            <a:r>
              <a:rPr lang="pt-BR" sz="2000" b="1" dirty="0">
                <a:latin typeface="Arial" panose="020B0604020202020204" pitchFamily="34" charset="0"/>
                <a:ea typeface="Times New Roman" panose="02020603050405020304" pitchFamily="18" charset="0"/>
              </a:rPr>
              <a:t>). (Selo isento nº _________). Caçador, __ de _______ de 2019. Dou fé. Renato Martins Silva - Oficial:</a:t>
            </a:r>
            <a:endParaRPr lang="pt-BR" sz="2000" b="1" dirty="0">
              <a:effectLst/>
              <a:latin typeface="Times New Roman" panose="02020603050405020304" pitchFamily="18" charset="0"/>
              <a:ea typeface="Times New Roman" panose="02020603050405020304" pitchFamily="18" charset="0"/>
            </a:endParaRPr>
          </a:p>
          <a:p>
            <a:pPr algn="just">
              <a:spcAft>
                <a:spcPts val="0"/>
              </a:spcAft>
            </a:pPr>
            <a:r>
              <a:rPr lang="pt-BR" sz="2000" b="1" spc="-15" dirty="0">
                <a:latin typeface="Arial" panose="020B0604020202020204" pitchFamily="34" charset="0"/>
                <a:ea typeface="Times New Roman" panose="02020603050405020304" pitchFamily="18" charset="0"/>
              </a:rPr>
              <a:t> </a:t>
            </a:r>
            <a:endParaRPr lang="pt-BR" sz="2000" b="1" dirty="0">
              <a:effectLst/>
              <a:latin typeface="Times New Roman" panose="02020603050405020304" pitchFamily="18" charset="0"/>
              <a:ea typeface="Times New Roman" panose="02020603050405020304" pitchFamily="18" charset="0"/>
            </a:endParaRPr>
          </a:p>
          <a:p>
            <a:pPr algn="just">
              <a:spcAft>
                <a:spcPts val="0"/>
              </a:spcAft>
            </a:pPr>
            <a:r>
              <a:rPr lang="pt-BR" sz="2000" b="1" dirty="0">
                <a:latin typeface="Arial" panose="020B0604020202020204" pitchFamily="34" charset="0"/>
                <a:ea typeface="Times New Roman" panose="02020603050405020304" pitchFamily="18" charset="0"/>
              </a:rPr>
              <a:t> </a:t>
            </a:r>
            <a:endParaRPr lang="pt-BR" sz="20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8594325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5CB7EB35-ABCF-488D-8770-EB01BEB2C11F}"/>
              </a:ext>
            </a:extLst>
          </p:cNvPr>
          <p:cNvSpPr/>
          <p:nvPr/>
        </p:nvSpPr>
        <p:spPr>
          <a:xfrm>
            <a:off x="142461" y="288563"/>
            <a:ext cx="11907078" cy="2862322"/>
          </a:xfrm>
          <a:prstGeom prst="rect">
            <a:avLst/>
          </a:prstGeom>
        </p:spPr>
        <p:txBody>
          <a:bodyPr wrap="square">
            <a:spAutoFit/>
          </a:bodyPr>
          <a:lstStyle/>
          <a:p>
            <a:pPr algn="just">
              <a:spcAft>
                <a:spcPts val="0"/>
              </a:spcAft>
            </a:pPr>
            <a:r>
              <a:rPr lang="pt-BR" sz="2000" b="1" dirty="0">
                <a:latin typeface="Arial" panose="020B0604020202020204" pitchFamily="34" charset="0"/>
                <a:ea typeface="Times New Roman" panose="02020603050405020304" pitchFamily="18" charset="0"/>
              </a:rPr>
              <a:t>___/______ - </a:t>
            </a:r>
            <a:r>
              <a:rPr lang="pt-BR" sz="2000" b="1" u="sng" dirty="0">
                <a:latin typeface="Arial" panose="020B0604020202020204" pitchFamily="34" charset="0"/>
                <a:ea typeface="Times New Roman" panose="02020603050405020304" pitchFamily="18" charset="0"/>
              </a:rPr>
              <a:t>UNIFICAÇÃO/ENCERRAMENTO</a:t>
            </a:r>
            <a:r>
              <a:rPr lang="pt-BR" sz="2000" b="1" dirty="0">
                <a:latin typeface="Arial" panose="020B0604020202020204" pitchFamily="34" charset="0"/>
                <a:ea typeface="Times New Roman" panose="02020603050405020304" pitchFamily="18" charset="0"/>
              </a:rPr>
              <a:t>. Conforme requerimento arquivado e prenotado neste Ofício sob nº 111.611 em 22/03/2019, instruído com planta e memoriais descritivos elaborados pela Técnica em Agrimensura Kelly Assis </a:t>
            </a:r>
            <a:r>
              <a:rPr lang="pt-BR" sz="2000" b="1" dirty="0" err="1">
                <a:latin typeface="Arial" panose="020B0604020202020204" pitchFamily="34" charset="0"/>
                <a:ea typeface="Times New Roman" panose="02020603050405020304" pitchFamily="18" charset="0"/>
              </a:rPr>
              <a:t>Bertol</a:t>
            </a:r>
            <a:r>
              <a:rPr lang="pt-BR" sz="2000" b="1" dirty="0">
                <a:latin typeface="Arial" panose="020B0604020202020204" pitchFamily="34" charset="0"/>
                <a:ea typeface="Times New Roman" panose="02020603050405020304" pitchFamily="18" charset="0"/>
              </a:rPr>
              <a:t> Assis, inscrita no CREA/SC sob nº 144366-9, </a:t>
            </a:r>
            <a:r>
              <a:rPr lang="pt-BR" sz="2000" b="1" u="sng" dirty="0">
                <a:latin typeface="Arial" panose="020B0604020202020204" pitchFamily="34" charset="0"/>
                <a:ea typeface="Times New Roman" panose="02020603050405020304" pitchFamily="18" charset="0"/>
              </a:rPr>
              <a:t>fica</a:t>
            </a:r>
            <a:r>
              <a:rPr lang="pt-BR" sz="2000" b="1" dirty="0">
                <a:latin typeface="Arial" panose="020B0604020202020204" pitchFamily="34" charset="0"/>
                <a:ea typeface="Times New Roman" panose="02020603050405020304" pitchFamily="18" charset="0"/>
              </a:rPr>
              <a:t> </a:t>
            </a:r>
            <a:r>
              <a:rPr lang="pt-BR" sz="2000" b="1" u="sng" dirty="0">
                <a:latin typeface="Arial" panose="020B0604020202020204" pitchFamily="34" charset="0"/>
                <a:ea typeface="Times New Roman" panose="02020603050405020304" pitchFamily="18" charset="0"/>
              </a:rPr>
              <a:t>averbada</a:t>
            </a:r>
            <a:r>
              <a:rPr lang="pt-BR" sz="2000" b="1" dirty="0">
                <a:latin typeface="Arial" panose="020B0604020202020204" pitchFamily="34" charset="0"/>
                <a:ea typeface="Times New Roman" panose="02020603050405020304" pitchFamily="18" charset="0"/>
              </a:rPr>
              <a:t> a unificação dos imóveis objetos das matrículas </a:t>
            </a:r>
            <a:r>
              <a:rPr lang="pt-BR" sz="2000" b="1" dirty="0" err="1">
                <a:latin typeface="Arial" panose="020B0604020202020204" pitchFamily="34" charset="0"/>
                <a:ea typeface="Times New Roman" panose="02020603050405020304" pitchFamily="18" charset="0"/>
              </a:rPr>
              <a:t>nºs</a:t>
            </a:r>
            <a:r>
              <a:rPr lang="pt-BR" sz="2000" b="1" dirty="0">
                <a:latin typeface="Arial" panose="020B0604020202020204" pitchFamily="34" charset="0"/>
                <a:ea typeface="Times New Roman" panose="02020603050405020304" pitchFamily="18" charset="0"/>
              </a:rPr>
              <a:t> 11.098 a 11.123, totalizando uma área de </a:t>
            </a:r>
            <a:r>
              <a:rPr lang="pt-BR" sz="2000" b="1" u="sng" dirty="0">
                <a:latin typeface="Arial" panose="020B0604020202020204" pitchFamily="34" charset="0"/>
                <a:ea typeface="Times New Roman" panose="02020603050405020304" pitchFamily="18" charset="0"/>
              </a:rPr>
              <a:t>7.245,39m</a:t>
            </a:r>
            <a:r>
              <a:rPr lang="pt-BR" sz="2000" b="1" dirty="0">
                <a:latin typeface="Arial" panose="020B0604020202020204" pitchFamily="34" charset="0"/>
                <a:ea typeface="Times New Roman" panose="02020603050405020304" pitchFamily="18" charset="0"/>
              </a:rPr>
              <a:t>² pela matrícula nº _________ deste Registro Geral, ficando encerrada esta matrícula para todo e qualquer fim. (Protocolo nº 111.611 em 22/03/2019). (Emolumentos: </a:t>
            </a:r>
            <a:r>
              <a:rPr lang="pt-BR" sz="2000" b="1" spc="-15" dirty="0">
                <a:latin typeface="Arial" panose="020B0604020202020204" pitchFamily="34" charset="0"/>
                <a:ea typeface="Times New Roman" panose="02020603050405020304" pitchFamily="18" charset="0"/>
              </a:rPr>
              <a:t>isento nos termos do artigo 13, §1º da Lei nº 13.465/17 e 53 do Decreto nº 9.310/18</a:t>
            </a:r>
            <a:r>
              <a:rPr lang="pt-BR" sz="2000" b="1" dirty="0">
                <a:latin typeface="Arial" panose="020B0604020202020204" pitchFamily="34" charset="0"/>
                <a:ea typeface="Times New Roman" panose="02020603050405020304" pitchFamily="18" charset="0"/>
              </a:rPr>
              <a:t>). (Selo isento nº _________). Caçador, __ de _______ de 2019. Dou fé. Renato Martins Silva - Oficial:</a:t>
            </a:r>
            <a:endParaRPr lang="pt-BR" sz="20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5777498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0C8E6C99-50C3-4678-9321-AF974612A4FB}"/>
              </a:ext>
            </a:extLst>
          </p:cNvPr>
          <p:cNvSpPr/>
          <p:nvPr/>
        </p:nvSpPr>
        <p:spPr>
          <a:xfrm>
            <a:off x="218660" y="382012"/>
            <a:ext cx="11754679" cy="6647974"/>
          </a:xfrm>
          <a:prstGeom prst="rect">
            <a:avLst/>
          </a:prstGeom>
        </p:spPr>
        <p:txBody>
          <a:bodyPr wrap="square">
            <a:spAutoFit/>
          </a:bodyPr>
          <a:lstStyle/>
          <a:p>
            <a:pPr algn="just">
              <a:spcAft>
                <a:spcPts val="0"/>
              </a:spcAft>
            </a:pPr>
            <a:r>
              <a:rPr lang="pt-BR" b="1" u="sng" dirty="0">
                <a:latin typeface="Arial" panose="020B0604020202020204" pitchFamily="34" charset="0"/>
                <a:ea typeface="Times New Roman" panose="02020603050405020304" pitchFamily="18" charset="0"/>
              </a:rPr>
              <a:t>IDENTIFICAÇÃO</a:t>
            </a:r>
            <a:r>
              <a:rPr lang="pt-BR" b="1" dirty="0">
                <a:latin typeface="Arial" panose="020B0604020202020204" pitchFamily="34" charset="0"/>
                <a:ea typeface="Times New Roman" panose="02020603050405020304" pitchFamily="18" charset="0"/>
              </a:rPr>
              <a:t> </a:t>
            </a:r>
            <a:r>
              <a:rPr lang="pt-BR" b="1" u="sng" dirty="0">
                <a:latin typeface="Arial" panose="020B0604020202020204" pitchFamily="34" charset="0"/>
                <a:ea typeface="Times New Roman" panose="02020603050405020304" pitchFamily="18" charset="0"/>
              </a:rPr>
              <a:t>DO</a:t>
            </a:r>
            <a:r>
              <a:rPr lang="pt-BR" b="1" dirty="0">
                <a:latin typeface="Arial" panose="020B0604020202020204" pitchFamily="34" charset="0"/>
                <a:ea typeface="Times New Roman" panose="02020603050405020304" pitchFamily="18" charset="0"/>
              </a:rPr>
              <a:t> </a:t>
            </a:r>
            <a:r>
              <a:rPr lang="pt-BR" b="1" u="sng" dirty="0">
                <a:latin typeface="Arial" panose="020B0604020202020204" pitchFamily="34" charset="0"/>
                <a:ea typeface="Times New Roman" panose="02020603050405020304" pitchFamily="18" charset="0"/>
              </a:rPr>
              <a:t>IMÓVEL</a:t>
            </a:r>
            <a:r>
              <a:rPr lang="pt-BR" b="1" dirty="0">
                <a:latin typeface="Arial" panose="020B0604020202020204" pitchFamily="34" charset="0"/>
                <a:ea typeface="Times New Roman" panose="02020603050405020304" pitchFamily="18" charset="0"/>
              </a:rPr>
              <a:t>: Terreno urbano, sem benfeitorias, com área de </a:t>
            </a:r>
            <a:r>
              <a:rPr lang="pt-BR" b="1" u="sng" dirty="0">
                <a:latin typeface="Arial" panose="020B0604020202020204" pitchFamily="34" charset="0"/>
                <a:ea typeface="Times New Roman" panose="02020603050405020304" pitchFamily="18" charset="0"/>
              </a:rPr>
              <a:t>7.245,39m</a:t>
            </a:r>
            <a:r>
              <a:rPr lang="pt-BR" b="1" dirty="0">
                <a:latin typeface="Arial" panose="020B0604020202020204" pitchFamily="34" charset="0"/>
                <a:ea typeface="Times New Roman" panose="02020603050405020304" pitchFamily="18" charset="0"/>
              </a:rPr>
              <a:t>², constituído pelos lotes </a:t>
            </a:r>
            <a:r>
              <a:rPr lang="pt-BR" b="1" dirty="0" err="1">
                <a:latin typeface="Arial" panose="020B0604020202020204" pitchFamily="34" charset="0"/>
                <a:ea typeface="Times New Roman" panose="02020603050405020304" pitchFamily="18" charset="0"/>
              </a:rPr>
              <a:t>nºs</a:t>
            </a:r>
            <a:r>
              <a:rPr lang="pt-BR" b="1" dirty="0">
                <a:latin typeface="Arial" panose="020B0604020202020204" pitchFamily="34" charset="0"/>
                <a:ea typeface="Times New Roman" panose="02020603050405020304" pitchFamily="18" charset="0"/>
              </a:rPr>
              <a:t> 155, 156, 157, 158, 159, 160, 161, 162, 163, 164, 165, 166, 167, 168, 169, 170, 171, 172, 173, 174, 175, 176, 177, 178, 179 e 180, da quadra “L”, do Loteamento Recanto da Alvorada, localizado nesta cidade e Comarca de Caçador/SC, que assim se descreve e caracteriza: __________________, ponto inicial da descrição deste perímetro.</a:t>
            </a:r>
            <a:br>
              <a:rPr lang="pt-BR" b="1" dirty="0">
                <a:latin typeface="Arial" panose="020B0604020202020204" pitchFamily="34" charset="0"/>
                <a:ea typeface="Times New Roman" panose="02020603050405020304" pitchFamily="18" charset="0"/>
              </a:rPr>
            </a:br>
            <a:endParaRPr lang="pt-BR" sz="1200" b="1" dirty="0">
              <a:effectLst/>
              <a:latin typeface="Times New Roman" panose="02020603050405020304" pitchFamily="18" charset="0"/>
              <a:ea typeface="Times New Roman" panose="02020603050405020304" pitchFamily="18" charset="0"/>
            </a:endParaRPr>
          </a:p>
          <a:p>
            <a:pPr algn="just">
              <a:spcAft>
                <a:spcPts val="0"/>
              </a:spcAft>
            </a:pPr>
            <a:r>
              <a:rPr lang="pt-BR" b="1" u="sng" dirty="0">
                <a:latin typeface="Arial" panose="020B0604020202020204" pitchFamily="34" charset="0"/>
                <a:ea typeface="Times New Roman" panose="02020603050405020304" pitchFamily="18" charset="0"/>
              </a:rPr>
              <a:t>PROPRIETÁRIO</a:t>
            </a:r>
            <a:r>
              <a:rPr lang="pt-BR" b="1" dirty="0">
                <a:latin typeface="Arial" panose="020B0604020202020204" pitchFamily="34" charset="0"/>
                <a:ea typeface="Times New Roman" panose="02020603050405020304" pitchFamily="18" charset="0"/>
              </a:rPr>
              <a:t>: MUNICÍPIO DE CAÇADOR, pessoa jurídica de direito público interno, inscrita no CNPJ sob nº 83.074.302/0001-31, com sede na  Avenida   Santa Catarina, nº 195, Centro, nesta Cidade de Caçador-SC.  </a:t>
            </a:r>
            <a:endParaRPr lang="pt-BR" sz="1200" b="1" dirty="0">
              <a:effectLst/>
              <a:latin typeface="Times New Roman" panose="02020603050405020304" pitchFamily="18" charset="0"/>
              <a:ea typeface="Times New Roman" panose="02020603050405020304" pitchFamily="18" charset="0"/>
            </a:endParaRPr>
          </a:p>
          <a:p>
            <a:pPr algn="just">
              <a:spcAft>
                <a:spcPts val="0"/>
              </a:spcAft>
            </a:pPr>
            <a:r>
              <a:rPr lang="pt-BR" b="1" u="sng" dirty="0">
                <a:latin typeface="Arial" panose="020B0604020202020204" pitchFamily="34" charset="0"/>
                <a:ea typeface="Times New Roman" panose="02020603050405020304" pitchFamily="18" charset="0"/>
              </a:rPr>
              <a:t>REGISTROS</a:t>
            </a:r>
            <a:r>
              <a:rPr lang="pt-BR" b="1" dirty="0">
                <a:latin typeface="Arial" panose="020B0604020202020204" pitchFamily="34" charset="0"/>
                <a:ea typeface="Times New Roman" panose="02020603050405020304" pitchFamily="18" charset="0"/>
              </a:rPr>
              <a:t> </a:t>
            </a:r>
            <a:r>
              <a:rPr lang="pt-BR" b="1" u="sng" dirty="0">
                <a:latin typeface="Arial" panose="020B0604020202020204" pitchFamily="34" charset="0"/>
                <a:ea typeface="Times New Roman" panose="02020603050405020304" pitchFamily="18" charset="0"/>
              </a:rPr>
              <a:t>ANTERIORES</a:t>
            </a:r>
            <a:r>
              <a:rPr lang="pt-BR" b="1" dirty="0">
                <a:latin typeface="Arial" panose="020B0604020202020204" pitchFamily="34" charset="0"/>
                <a:ea typeface="Times New Roman" panose="02020603050405020304" pitchFamily="18" charset="0"/>
              </a:rPr>
              <a:t>: Matrículas </a:t>
            </a:r>
            <a:r>
              <a:rPr lang="pt-BR" b="1" dirty="0" err="1">
                <a:latin typeface="Arial" panose="020B0604020202020204" pitchFamily="34" charset="0"/>
                <a:ea typeface="Times New Roman" panose="02020603050405020304" pitchFamily="18" charset="0"/>
              </a:rPr>
              <a:t>nºs</a:t>
            </a:r>
            <a:r>
              <a:rPr lang="pt-BR" b="1" dirty="0">
                <a:latin typeface="Arial" panose="020B0604020202020204" pitchFamily="34" charset="0"/>
                <a:ea typeface="Times New Roman" panose="02020603050405020304" pitchFamily="18" charset="0"/>
              </a:rPr>
              <a:t> 11098, 11099, 11100, 11101, 11102, 11103, 11104, 11105, 11106, 11107, 11108, 11109, 11110, 11111, 11112, 11113, 11114, 11115, 11116, 11117, 11118, 11119, 11120, 11121, 11122 e 11123, ambas do Registro Geral deste Ofício Imobiliário. (Protocolo nº 111.611 em 22/03/2019). (Emolumentos: </a:t>
            </a:r>
            <a:r>
              <a:rPr lang="pt-BR" b="1" spc="-15" dirty="0">
                <a:latin typeface="Arial" panose="020B0604020202020204" pitchFamily="34" charset="0"/>
                <a:ea typeface="Times New Roman" panose="02020603050405020304" pitchFamily="18" charset="0"/>
              </a:rPr>
              <a:t>isento nos termos do artigo 13, §1º da Lei nº 13.465/17 e 53 do Decreto nº 9.310/18</a:t>
            </a:r>
            <a:r>
              <a:rPr lang="pt-BR" b="1" dirty="0">
                <a:latin typeface="Arial" panose="020B0604020202020204" pitchFamily="34" charset="0"/>
                <a:ea typeface="Times New Roman" panose="02020603050405020304" pitchFamily="18" charset="0"/>
              </a:rPr>
              <a:t>). (Selo isento nº _________). Caçador, __ de _______ de 2019. Dou fé. Renato Martins Silva - Oficial:</a:t>
            </a:r>
            <a:endParaRPr lang="pt-BR" sz="1200" b="1" dirty="0">
              <a:effectLst/>
              <a:latin typeface="Times New Roman" panose="02020603050405020304" pitchFamily="18" charset="0"/>
              <a:ea typeface="Times New Roman" panose="02020603050405020304" pitchFamily="18" charset="0"/>
            </a:endParaRPr>
          </a:p>
          <a:p>
            <a:pPr algn="just">
              <a:spcAft>
                <a:spcPts val="0"/>
              </a:spcAft>
            </a:pPr>
            <a:r>
              <a:rPr lang="pt-BR" b="1" dirty="0">
                <a:latin typeface="Arial" panose="020B0604020202020204" pitchFamily="34" charset="0"/>
                <a:ea typeface="Times New Roman" panose="02020603050405020304" pitchFamily="18" charset="0"/>
              </a:rPr>
              <a:t> </a:t>
            </a:r>
            <a:endParaRPr lang="pt-BR" sz="1200" b="1" dirty="0">
              <a:effectLst/>
              <a:latin typeface="Times New Roman" panose="02020603050405020304" pitchFamily="18" charset="0"/>
              <a:ea typeface="Times New Roman" panose="02020603050405020304" pitchFamily="18" charset="0"/>
            </a:endParaRPr>
          </a:p>
          <a:p>
            <a:pPr algn="just">
              <a:spcAft>
                <a:spcPts val="0"/>
              </a:spcAft>
            </a:pPr>
            <a:r>
              <a:rPr lang="pt-BR" b="1" dirty="0">
                <a:latin typeface="Arial" panose="020B0604020202020204" pitchFamily="34" charset="0"/>
                <a:ea typeface="Times New Roman" panose="02020603050405020304" pitchFamily="18" charset="0"/>
              </a:rPr>
              <a:t> </a:t>
            </a:r>
            <a:endParaRPr lang="pt-BR" sz="1200" b="1" dirty="0">
              <a:effectLst/>
              <a:latin typeface="Times New Roman" panose="02020603050405020304" pitchFamily="18" charset="0"/>
              <a:ea typeface="Times New Roman" panose="02020603050405020304" pitchFamily="18" charset="0"/>
            </a:endParaRPr>
          </a:p>
          <a:p>
            <a:pPr algn="just">
              <a:spcAft>
                <a:spcPts val="0"/>
              </a:spcAft>
            </a:pPr>
            <a:r>
              <a:rPr lang="pt-BR" b="1" dirty="0">
                <a:latin typeface="Arial" panose="020B0604020202020204" pitchFamily="34" charset="0"/>
                <a:ea typeface="Times New Roman" panose="02020603050405020304" pitchFamily="18" charset="0"/>
              </a:rPr>
              <a:t>AV-___/______. </a:t>
            </a:r>
            <a:r>
              <a:rPr lang="pt-BR" b="1" u="sng" dirty="0">
                <a:latin typeface="Arial" panose="020B0604020202020204" pitchFamily="34" charset="0"/>
                <a:ea typeface="Times New Roman" panose="02020603050405020304" pitchFamily="18" charset="0"/>
              </a:rPr>
              <a:t>AUTO</a:t>
            </a:r>
            <a:r>
              <a:rPr lang="pt-BR" b="1" dirty="0">
                <a:latin typeface="Arial" panose="020B0604020202020204" pitchFamily="34" charset="0"/>
                <a:ea typeface="Times New Roman" panose="02020603050405020304" pitchFamily="18" charset="0"/>
              </a:rPr>
              <a:t> </a:t>
            </a:r>
            <a:r>
              <a:rPr lang="pt-BR" b="1" u="sng" dirty="0">
                <a:latin typeface="Arial" panose="020B0604020202020204" pitchFamily="34" charset="0"/>
                <a:ea typeface="Times New Roman" panose="02020603050405020304" pitchFamily="18" charset="0"/>
              </a:rPr>
              <a:t>DE</a:t>
            </a:r>
            <a:r>
              <a:rPr lang="pt-BR" b="1" dirty="0">
                <a:latin typeface="Arial" panose="020B0604020202020204" pitchFamily="34" charset="0"/>
                <a:ea typeface="Times New Roman" panose="02020603050405020304" pitchFamily="18" charset="0"/>
              </a:rPr>
              <a:t> </a:t>
            </a:r>
            <a:r>
              <a:rPr lang="pt-BR" b="1" u="sng" dirty="0">
                <a:latin typeface="Arial" panose="020B0604020202020204" pitchFamily="34" charset="0"/>
                <a:ea typeface="Times New Roman" panose="02020603050405020304" pitchFamily="18" charset="0"/>
              </a:rPr>
              <a:t>DEMARCAÇÃO</a:t>
            </a:r>
            <a:r>
              <a:rPr lang="pt-BR" b="1" dirty="0">
                <a:latin typeface="Arial" panose="020B0604020202020204" pitchFamily="34" charset="0"/>
                <a:ea typeface="Times New Roman" panose="02020603050405020304" pitchFamily="18" charset="0"/>
              </a:rPr>
              <a:t> </a:t>
            </a:r>
            <a:r>
              <a:rPr lang="pt-BR" b="1" u="sng" dirty="0">
                <a:latin typeface="Arial" panose="020B0604020202020204" pitchFamily="34" charset="0"/>
                <a:ea typeface="Times New Roman" panose="02020603050405020304" pitchFamily="18" charset="0"/>
              </a:rPr>
              <a:t>URBANÍSTICA</a:t>
            </a:r>
            <a:r>
              <a:rPr lang="pt-BR" b="1" dirty="0">
                <a:latin typeface="Arial" panose="020B0604020202020204" pitchFamily="34" charset="0"/>
                <a:ea typeface="Times New Roman" panose="02020603050405020304" pitchFamily="18" charset="0"/>
              </a:rPr>
              <a:t>. Consoante o teor das averbações já constantes das matrículas </a:t>
            </a:r>
            <a:r>
              <a:rPr lang="pt-BR" b="1" dirty="0" err="1">
                <a:latin typeface="Arial" panose="020B0604020202020204" pitchFamily="34" charset="0"/>
                <a:ea typeface="Times New Roman" panose="02020603050405020304" pitchFamily="18" charset="0"/>
              </a:rPr>
              <a:t>nºs</a:t>
            </a:r>
            <a:r>
              <a:rPr lang="pt-BR" b="1" dirty="0">
                <a:latin typeface="Arial" panose="020B0604020202020204" pitchFamily="34" charset="0"/>
                <a:ea typeface="Times New Roman" panose="02020603050405020304" pitchFamily="18" charset="0"/>
              </a:rPr>
              <a:t> 11.098 a 11.123, nos termos do Auto de Demarcação Urbanística lavrado pelo Município de Caçador/SC em 15 de outubro de 2018, assinado pelo Prefeito Municipal Saulo </a:t>
            </a:r>
            <a:r>
              <a:rPr lang="pt-BR" b="1" dirty="0" err="1">
                <a:latin typeface="Arial" panose="020B0604020202020204" pitchFamily="34" charset="0"/>
                <a:ea typeface="Times New Roman" panose="02020603050405020304" pitchFamily="18" charset="0"/>
              </a:rPr>
              <a:t>Sperotto</a:t>
            </a:r>
            <a:r>
              <a:rPr lang="pt-BR" b="1" dirty="0">
                <a:latin typeface="Arial" panose="020B0604020202020204" pitchFamily="34" charset="0"/>
                <a:ea typeface="Times New Roman" panose="02020603050405020304" pitchFamily="18" charset="0"/>
              </a:rPr>
              <a:t>, e instruído com os documentos previstos no artigo 35 da Lei Federal nº 13.465/17, fica averbado que o imóvel desta matrícula foi demarcado para fins de Regularização Fundiária Urbana de Interesse Social (</a:t>
            </a:r>
            <a:r>
              <a:rPr lang="pt-BR" b="1" dirty="0" err="1">
                <a:latin typeface="Arial" panose="020B0604020202020204" pitchFamily="34" charset="0"/>
                <a:ea typeface="Times New Roman" panose="02020603050405020304" pitchFamily="18" charset="0"/>
              </a:rPr>
              <a:t>Reurb</a:t>
            </a:r>
            <a:r>
              <a:rPr lang="pt-BR" b="1" dirty="0">
                <a:latin typeface="Arial" panose="020B0604020202020204" pitchFamily="34" charset="0"/>
                <a:ea typeface="Times New Roman" panose="02020603050405020304" pitchFamily="18" charset="0"/>
              </a:rPr>
              <a:t>-S). (Protocolo nº 111.611 em 22/03/2019). (Emolumentos: </a:t>
            </a:r>
            <a:r>
              <a:rPr lang="pt-BR" b="1" spc="-15" dirty="0">
                <a:latin typeface="Arial" panose="020B0604020202020204" pitchFamily="34" charset="0"/>
                <a:ea typeface="Times New Roman" panose="02020603050405020304" pitchFamily="18" charset="0"/>
              </a:rPr>
              <a:t>isento nos termos do artigo 13, §1º da Lei nº 13.465/17 e 53 do Decreto nº 9.310/18</a:t>
            </a:r>
            <a:r>
              <a:rPr lang="pt-BR" b="1" dirty="0">
                <a:latin typeface="Arial" panose="020B0604020202020204" pitchFamily="34" charset="0"/>
                <a:ea typeface="Times New Roman" panose="02020603050405020304" pitchFamily="18" charset="0"/>
              </a:rPr>
              <a:t>). (Selo isento nº _________). Caçador, __ de _______ de 2019. Dou fé. Renato Martins Silva - Oficial:</a:t>
            </a:r>
            <a:endParaRPr lang="pt-BR" sz="12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90854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FFA0824B-C082-42BA-91FB-19BDABCD9AC6}"/>
              </a:ext>
            </a:extLst>
          </p:cNvPr>
          <p:cNvSpPr/>
          <p:nvPr/>
        </p:nvSpPr>
        <p:spPr>
          <a:xfrm>
            <a:off x="119270" y="130583"/>
            <a:ext cx="11940208" cy="6124754"/>
          </a:xfrm>
          <a:prstGeom prst="rect">
            <a:avLst/>
          </a:prstGeom>
        </p:spPr>
        <p:txBody>
          <a:bodyPr wrap="square">
            <a:spAutoFit/>
          </a:bodyPr>
          <a:lstStyle/>
          <a:p>
            <a:pPr indent="333375" algn="ctr">
              <a:spcAft>
                <a:spcPts val="0"/>
              </a:spcAft>
            </a:pPr>
            <a:r>
              <a:rPr lang="pt-BR" sz="2800" b="1" u="sng" dirty="0">
                <a:latin typeface="Arial" pitchFamily="34" charset="0"/>
                <a:ea typeface="Times New Roman" panose="02020603050405020304" pitchFamily="18" charset="0"/>
                <a:cs typeface="Arial" pitchFamily="34" charset="0"/>
              </a:rPr>
              <a:t>DESCADASTRAMENTO DO IMÓVEL RURAL</a:t>
            </a:r>
          </a:p>
          <a:p>
            <a:pPr indent="333375" algn="just">
              <a:spcAft>
                <a:spcPts val="0"/>
              </a:spcAft>
            </a:pPr>
            <a:endParaRPr lang="pt-BR" sz="2800" b="1" u="sng" dirty="0">
              <a:latin typeface="Arial" pitchFamily="34" charset="0"/>
              <a:ea typeface="Times New Roman" panose="02020603050405020304" pitchFamily="18" charset="0"/>
              <a:cs typeface="Arial" pitchFamily="34" charset="0"/>
            </a:endParaRPr>
          </a:p>
          <a:p>
            <a:pPr indent="333375" algn="just">
              <a:spcAft>
                <a:spcPts val="0"/>
              </a:spcAft>
            </a:pPr>
            <a:endParaRPr lang="pt-BR" sz="2800" b="1" u="sng" dirty="0">
              <a:latin typeface="Arial" pitchFamily="34" charset="0"/>
              <a:ea typeface="Times New Roman" panose="02020603050405020304" pitchFamily="18" charset="0"/>
              <a:cs typeface="Arial" pitchFamily="34" charset="0"/>
            </a:endParaRPr>
          </a:p>
          <a:p>
            <a:pPr indent="333375" algn="just">
              <a:spcAft>
                <a:spcPts val="0"/>
              </a:spcAft>
            </a:pPr>
            <a:r>
              <a:rPr lang="pt-BR" sz="2800" b="1" dirty="0">
                <a:latin typeface="Arial" pitchFamily="34" charset="0"/>
                <a:ea typeface="Times New Roman" panose="02020603050405020304" pitchFamily="18" charset="0"/>
                <a:cs typeface="Arial" pitchFamily="34" charset="0"/>
              </a:rPr>
              <a:t>Art. 44, § 4º </a:t>
            </a:r>
            <a:r>
              <a:rPr lang="pt-BR" sz="2800" b="1" u="sng" dirty="0">
                <a:solidFill>
                  <a:srgbClr val="FF0000"/>
                </a:solidFill>
                <a:latin typeface="Arial" pitchFamily="34" charset="0"/>
                <a:ea typeface="Times New Roman" panose="02020603050405020304" pitchFamily="18" charset="0"/>
                <a:cs typeface="Arial" pitchFamily="34" charset="0"/>
              </a:rPr>
              <a:t>O registro da CRF aprovado independe de averbação prévia do cancelamento do cadastro de imóvel</a:t>
            </a:r>
            <a:r>
              <a:rPr lang="pt-BR" sz="2800" b="1" dirty="0">
                <a:latin typeface="Arial" pitchFamily="34" charset="0"/>
                <a:ea typeface="Times New Roman" panose="02020603050405020304" pitchFamily="18" charset="0"/>
                <a:cs typeface="Arial" pitchFamily="34" charset="0"/>
              </a:rPr>
              <a:t> rural no Instituto Nacional de Colonização e Reforma Agrária (Incra).</a:t>
            </a:r>
            <a:endParaRPr lang="pt-BR" sz="2800" dirty="0">
              <a:latin typeface="Arial" pitchFamily="34" charset="0"/>
              <a:ea typeface="Times New Roman" panose="02020603050405020304" pitchFamily="18" charset="0"/>
              <a:cs typeface="Arial" pitchFamily="34" charset="0"/>
            </a:endParaRPr>
          </a:p>
          <a:p>
            <a:pPr indent="333375" algn="just">
              <a:spcAft>
                <a:spcPts val="0"/>
              </a:spcAft>
            </a:pPr>
            <a:r>
              <a:rPr lang="pt-BR" sz="2800" b="1" dirty="0">
                <a:latin typeface="Arial" panose="020B0604020202020204" pitchFamily="34" charset="0"/>
                <a:ea typeface="Times New Roman" panose="02020603050405020304" pitchFamily="18" charset="0"/>
                <a:cs typeface="Arial" pitchFamily="34" charset="0"/>
              </a:rPr>
              <a:t> </a:t>
            </a:r>
            <a:endParaRPr lang="pt-BR" sz="2800" dirty="0">
              <a:latin typeface="Arial" pitchFamily="34" charset="0"/>
              <a:ea typeface="Times New Roman" panose="02020603050405020304" pitchFamily="18" charset="0"/>
              <a:cs typeface="Arial" pitchFamily="34" charset="0"/>
            </a:endParaRPr>
          </a:p>
          <a:p>
            <a:pPr indent="333375" algn="just">
              <a:spcAft>
                <a:spcPts val="0"/>
              </a:spcAft>
            </a:pPr>
            <a:r>
              <a:rPr lang="pt-BR" sz="2800" b="1" dirty="0">
                <a:latin typeface="Arial" panose="020B0604020202020204" pitchFamily="34" charset="0"/>
                <a:ea typeface="Times New Roman" panose="02020603050405020304" pitchFamily="18" charset="0"/>
                <a:cs typeface="Arial" pitchFamily="34" charset="0"/>
              </a:rPr>
              <a:t>Art. 44, § 7º O oficial do cartório de registro de imóveis, </a:t>
            </a:r>
            <a:r>
              <a:rPr lang="pt-BR" sz="2800" b="1" u="sng" dirty="0">
                <a:solidFill>
                  <a:srgbClr val="FF0000"/>
                </a:solidFill>
                <a:latin typeface="Arial" panose="020B0604020202020204" pitchFamily="34" charset="0"/>
                <a:ea typeface="Times New Roman" panose="02020603050405020304" pitchFamily="18" charset="0"/>
                <a:cs typeface="Arial" pitchFamily="34" charset="0"/>
              </a:rPr>
              <a:t>após o registro da CRF, notificará</a:t>
            </a:r>
            <a:r>
              <a:rPr lang="pt-BR" sz="2800" b="1" u="sng" dirty="0">
                <a:latin typeface="Arial" panose="020B0604020202020204" pitchFamily="34" charset="0"/>
                <a:ea typeface="Times New Roman" panose="02020603050405020304" pitchFamily="18" charset="0"/>
                <a:cs typeface="Arial" pitchFamily="34" charset="0"/>
              </a:rPr>
              <a:t> o </a:t>
            </a:r>
            <a:r>
              <a:rPr lang="pt-BR" sz="2800" b="1" u="sng" dirty="0">
                <a:solidFill>
                  <a:srgbClr val="FF0000"/>
                </a:solidFill>
                <a:latin typeface="Arial" panose="020B0604020202020204" pitchFamily="34" charset="0"/>
                <a:ea typeface="Times New Roman" panose="02020603050405020304" pitchFamily="18" charset="0"/>
                <a:cs typeface="Arial" pitchFamily="34" charset="0"/>
              </a:rPr>
              <a:t>Incra</a:t>
            </a:r>
            <a:r>
              <a:rPr lang="pt-BR" sz="2800" b="1" dirty="0">
                <a:solidFill>
                  <a:srgbClr val="FF0000"/>
                </a:solidFill>
                <a:latin typeface="Arial" panose="020B0604020202020204" pitchFamily="34" charset="0"/>
                <a:ea typeface="Times New Roman" panose="02020603050405020304" pitchFamily="18" charset="0"/>
                <a:cs typeface="Arial" pitchFamily="34" charset="0"/>
              </a:rPr>
              <a:t>,</a:t>
            </a:r>
            <a:r>
              <a:rPr lang="pt-BR" sz="2800" b="1" dirty="0">
                <a:latin typeface="Arial" panose="020B0604020202020204" pitchFamily="34" charset="0"/>
                <a:ea typeface="Times New Roman" panose="02020603050405020304" pitchFamily="18" charset="0"/>
                <a:cs typeface="Arial" pitchFamily="34" charset="0"/>
              </a:rPr>
              <a:t> o Ministério do Meio Ambiente e a Secretaria da Receita Federal do Brasil </a:t>
            </a:r>
            <a:r>
              <a:rPr lang="pt-BR" sz="2800" b="1" u="sng" dirty="0">
                <a:latin typeface="Arial" panose="020B0604020202020204" pitchFamily="34" charset="0"/>
                <a:ea typeface="Times New Roman" panose="02020603050405020304" pitchFamily="18" charset="0"/>
                <a:cs typeface="Arial" pitchFamily="34" charset="0"/>
              </a:rPr>
              <a:t>para que esses órgãos cancelem, parcial ou totalmente, os respectivos registros existentes no Cadastro Ambiental Rural (</a:t>
            </a:r>
            <a:r>
              <a:rPr lang="pt-BR" sz="2800" b="1" u="sng" dirty="0">
                <a:solidFill>
                  <a:srgbClr val="FF0000"/>
                </a:solidFill>
                <a:latin typeface="Arial" panose="020B0604020202020204" pitchFamily="34" charset="0"/>
                <a:ea typeface="Times New Roman" panose="02020603050405020304" pitchFamily="18" charset="0"/>
                <a:cs typeface="Arial" pitchFamily="34" charset="0"/>
              </a:rPr>
              <a:t>CAR)</a:t>
            </a:r>
            <a:r>
              <a:rPr lang="pt-BR" sz="2800" b="1" u="sng" dirty="0">
                <a:latin typeface="Arial" panose="020B0604020202020204" pitchFamily="34" charset="0"/>
                <a:ea typeface="Times New Roman" panose="02020603050405020304" pitchFamily="18" charset="0"/>
                <a:cs typeface="Arial" pitchFamily="34" charset="0"/>
              </a:rPr>
              <a:t> e nos demais cadastros relacionados a imóvel rural</a:t>
            </a:r>
            <a:r>
              <a:rPr lang="pt-BR" sz="2800" b="1" dirty="0">
                <a:latin typeface="Arial" panose="020B0604020202020204" pitchFamily="34" charset="0"/>
                <a:ea typeface="Times New Roman" panose="02020603050405020304" pitchFamily="18" charset="0"/>
                <a:cs typeface="Arial" pitchFamily="34" charset="0"/>
              </a:rPr>
              <a:t>, relativamente às unidades imobiliárias regularizadas.</a:t>
            </a:r>
            <a:endParaRPr lang="pt-BR" sz="2800" dirty="0">
              <a:latin typeface="Arial" pitchFamily="34" charset="0"/>
              <a:ea typeface="Times New Roman" panose="02020603050405020304" pitchFamily="18" charset="0"/>
              <a:cs typeface="Arial" pitchFamily="34" charset="0"/>
            </a:endParaRPr>
          </a:p>
        </p:txBody>
      </p:sp>
    </p:spTree>
    <p:extLst>
      <p:ext uri="{BB962C8B-B14F-4D97-AF65-F5344CB8AC3E}">
        <p14:creationId xmlns:p14="http://schemas.microsoft.com/office/powerpoint/2010/main" val="83544077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7593C991-DB8A-4BEC-98AF-477EE0263A78}"/>
              </a:ext>
            </a:extLst>
          </p:cNvPr>
          <p:cNvSpPr/>
          <p:nvPr/>
        </p:nvSpPr>
        <p:spPr>
          <a:xfrm>
            <a:off x="424069" y="138239"/>
            <a:ext cx="10721009" cy="6469463"/>
          </a:xfrm>
          <a:prstGeom prst="rect">
            <a:avLst/>
          </a:prstGeom>
        </p:spPr>
        <p:txBody>
          <a:bodyPr wrap="square">
            <a:spAutoFit/>
          </a:bodyPr>
          <a:lstStyle/>
          <a:p>
            <a:pPr algn="just">
              <a:lnSpc>
                <a:spcPct val="115000"/>
              </a:lnSpc>
              <a:spcAft>
                <a:spcPts val="1000"/>
              </a:spcAft>
            </a:pPr>
            <a:r>
              <a:rPr lang="pt-BR" sz="1600" b="1" dirty="0">
                <a:latin typeface="Arial" panose="020B0604020202020204" pitchFamily="34" charset="0"/>
                <a:ea typeface="Times New Roman" panose="02020603050405020304" pitchFamily="18" charset="0"/>
              </a:rPr>
              <a:t>R-___/______ - </a:t>
            </a:r>
            <a:r>
              <a:rPr lang="pt-BR" sz="1600" b="1" u="sng" dirty="0">
                <a:latin typeface="Arial" panose="020B0604020202020204" pitchFamily="34" charset="0"/>
                <a:ea typeface="Times New Roman" panose="02020603050405020304" pitchFamily="18" charset="0"/>
              </a:rPr>
              <a:t>PARCELAMENTO</a:t>
            </a:r>
            <a:r>
              <a:rPr lang="pt-BR" sz="1600" b="1" dirty="0">
                <a:latin typeface="Arial" panose="020B0604020202020204" pitchFamily="34" charset="0"/>
                <a:ea typeface="Times New Roman" panose="02020603050405020304" pitchFamily="18" charset="0"/>
              </a:rPr>
              <a:t> </a:t>
            </a:r>
            <a:r>
              <a:rPr lang="pt-BR" sz="1600" b="1" u="sng" dirty="0">
                <a:latin typeface="Arial" panose="020B0604020202020204" pitchFamily="34" charset="0"/>
                <a:ea typeface="Times New Roman" panose="02020603050405020304" pitchFamily="18" charset="0"/>
              </a:rPr>
              <a:t>DO</a:t>
            </a:r>
            <a:r>
              <a:rPr lang="pt-BR" sz="1600" b="1" dirty="0">
                <a:latin typeface="Arial" panose="020B0604020202020204" pitchFamily="34" charset="0"/>
                <a:ea typeface="Times New Roman" panose="02020603050405020304" pitchFamily="18" charset="0"/>
              </a:rPr>
              <a:t> </a:t>
            </a:r>
            <a:r>
              <a:rPr lang="pt-BR" sz="1600" b="1" u="sng" dirty="0">
                <a:latin typeface="Arial" panose="020B0604020202020204" pitchFamily="34" charset="0"/>
                <a:ea typeface="Times New Roman" panose="02020603050405020304" pitchFamily="18" charset="0"/>
              </a:rPr>
              <a:t>SOLO</a:t>
            </a:r>
            <a:r>
              <a:rPr lang="pt-BR" sz="1600" b="1" dirty="0">
                <a:latin typeface="Arial" panose="020B0604020202020204" pitchFamily="34" charset="0"/>
                <a:ea typeface="Times New Roman" panose="02020603050405020304" pitchFamily="18" charset="0"/>
              </a:rPr>
              <a:t> </a:t>
            </a:r>
            <a:r>
              <a:rPr lang="pt-BR" sz="1600" b="1" u="sng" dirty="0">
                <a:latin typeface="Arial" panose="020B0604020202020204" pitchFamily="34" charset="0"/>
                <a:ea typeface="Times New Roman" panose="02020603050405020304" pitchFamily="18" charset="0"/>
              </a:rPr>
              <a:t>EM</a:t>
            </a:r>
            <a:r>
              <a:rPr lang="pt-BR" sz="1600" b="1" dirty="0">
                <a:latin typeface="Arial" panose="020B0604020202020204" pitchFamily="34" charset="0"/>
                <a:ea typeface="Times New Roman" panose="02020603050405020304" pitchFamily="18" charset="0"/>
              </a:rPr>
              <a:t> </a:t>
            </a:r>
            <a:r>
              <a:rPr lang="pt-BR" sz="1600" b="1" u="sng" dirty="0">
                <a:latin typeface="Arial" panose="020B0604020202020204" pitchFamily="34" charset="0"/>
                <a:ea typeface="Times New Roman" panose="02020603050405020304" pitchFamily="18" charset="0"/>
              </a:rPr>
              <a:t>REGULARIZAÇÃO</a:t>
            </a:r>
            <a:r>
              <a:rPr lang="pt-BR" sz="1600" b="1" dirty="0">
                <a:latin typeface="Arial" panose="020B0604020202020204" pitchFamily="34" charset="0"/>
                <a:ea typeface="Times New Roman" panose="02020603050405020304" pitchFamily="18" charset="0"/>
              </a:rPr>
              <a:t> </a:t>
            </a:r>
            <a:r>
              <a:rPr lang="pt-BR" sz="1600" b="1" u="sng" dirty="0">
                <a:latin typeface="Arial" panose="020B0604020202020204" pitchFamily="34" charset="0"/>
                <a:ea typeface="Times New Roman" panose="02020603050405020304" pitchFamily="18" charset="0"/>
              </a:rPr>
              <a:t>FUNDIÁRIA</a:t>
            </a:r>
            <a:r>
              <a:rPr lang="pt-BR" sz="1600" b="1" dirty="0">
                <a:latin typeface="Arial" panose="020B0604020202020204" pitchFamily="34" charset="0"/>
                <a:ea typeface="Times New Roman" panose="02020603050405020304" pitchFamily="18" charset="0"/>
              </a:rPr>
              <a:t> </a:t>
            </a:r>
            <a:r>
              <a:rPr lang="pt-BR" sz="1600" b="1" u="sng" dirty="0">
                <a:latin typeface="Arial" panose="020B0604020202020204" pitchFamily="34" charset="0"/>
                <a:ea typeface="Times New Roman" panose="02020603050405020304" pitchFamily="18" charset="0"/>
              </a:rPr>
              <a:t>DE</a:t>
            </a:r>
            <a:r>
              <a:rPr lang="pt-BR" sz="1600" b="1" dirty="0">
                <a:latin typeface="Arial" panose="020B0604020202020204" pitchFamily="34" charset="0"/>
                <a:ea typeface="Times New Roman" panose="02020603050405020304" pitchFamily="18" charset="0"/>
              </a:rPr>
              <a:t> </a:t>
            </a:r>
            <a:r>
              <a:rPr lang="pt-BR" sz="1600" b="1" u="sng" dirty="0">
                <a:latin typeface="Arial" panose="020B0604020202020204" pitchFamily="34" charset="0"/>
                <a:ea typeface="Times New Roman" panose="02020603050405020304" pitchFamily="18" charset="0"/>
              </a:rPr>
              <a:t>INTERESSE</a:t>
            </a:r>
            <a:r>
              <a:rPr lang="pt-BR" sz="1600" b="1" dirty="0">
                <a:latin typeface="Arial" panose="020B0604020202020204" pitchFamily="34" charset="0"/>
                <a:ea typeface="Times New Roman" panose="02020603050405020304" pitchFamily="18" charset="0"/>
              </a:rPr>
              <a:t> </a:t>
            </a:r>
            <a:r>
              <a:rPr lang="pt-BR" sz="1600" b="1" u="sng" dirty="0">
                <a:latin typeface="Arial" panose="020B0604020202020204" pitchFamily="34" charset="0"/>
                <a:ea typeface="Times New Roman" panose="02020603050405020304" pitchFamily="18" charset="0"/>
              </a:rPr>
              <a:t>SOCIAL</a:t>
            </a:r>
            <a:r>
              <a:rPr lang="pt-BR" sz="1600" b="1" dirty="0">
                <a:latin typeface="Arial" panose="020B0604020202020204" pitchFamily="34" charset="0"/>
                <a:ea typeface="Times New Roman" panose="02020603050405020304" pitchFamily="18" charset="0"/>
              </a:rPr>
              <a:t>. Conforme requerimento prenotado neste Ofício sob o nº 111.611 em 22/03/2019, firmado pelo Município de Caçador/SC, instruído com os respectivos Auto de Demarcação Urbanística / Declaração de Área Consolidada (ADU), Projeto de Regularização Fundiária e Certidão de Regularização Fundiária (CRF), bem como com os demais documentos dos artigos 35 e seguintes da Lei nº 13.465/17, </a:t>
            </a:r>
            <a:r>
              <a:rPr lang="pt-BR" sz="1600" b="1" u="sng" dirty="0">
                <a:latin typeface="Arial" panose="020B0604020202020204" pitchFamily="34" charset="0"/>
                <a:ea typeface="Times New Roman" panose="02020603050405020304" pitchFamily="18" charset="0"/>
              </a:rPr>
              <a:t>fica</a:t>
            </a:r>
            <a:r>
              <a:rPr lang="pt-BR" sz="1600" b="1" dirty="0">
                <a:latin typeface="Arial" panose="020B0604020202020204" pitchFamily="34" charset="0"/>
                <a:ea typeface="Times New Roman" panose="02020603050405020304" pitchFamily="18" charset="0"/>
              </a:rPr>
              <a:t> </a:t>
            </a:r>
            <a:r>
              <a:rPr lang="pt-BR" sz="1600" b="1" u="sng" dirty="0">
                <a:latin typeface="Arial" panose="020B0604020202020204" pitchFamily="34" charset="0"/>
                <a:ea typeface="Times New Roman" panose="02020603050405020304" pitchFamily="18" charset="0"/>
              </a:rPr>
              <a:t>registrado</a:t>
            </a:r>
            <a:r>
              <a:rPr lang="pt-BR" sz="1600" b="1" dirty="0">
                <a:latin typeface="Arial" panose="020B0604020202020204" pitchFamily="34" charset="0"/>
                <a:ea typeface="Times New Roman" panose="02020603050405020304" pitchFamily="18" charset="0"/>
              </a:rPr>
              <a:t> que o imóvel desta matrícula foi parcelado no âmbito de Regularização Fundiária de Interesse Social, da seguinte forma: ÁREA TOTAL DOS 26 (vinte e seis) LOTES: 7.245,39m²; ÁREA DE VIA DE CIRCULAÇÃO: ______m². As demais especificações constam do respectivo processo. Integram o projeto a decisão administrativa de deferimento da REURB-S, o projeto urbanístico, a planta e memoriais descritivos, as anotações de responsabilidade técnica dos projetos, a cientificação / notificação dos confrontantes externos do imóvel objeto da regularização fundiária, a declaração de reconhecimento das divisas internas das unidades criadas, o termo de compromisso e o cronograma de execução das obras de infraestrutura projetadas e o edital de notificação com o resumo do auto de demarcação urbanística para conhecimento de terceiros. PLANO DO PARCELAMENTO: Ruas: ____________; Área dos 26 (vinte e seis) lotes, assim dispostos: QUADRA “L”: lotes 155 a 180.</a:t>
            </a:r>
            <a:endParaRPr lang="pt-BR" sz="1600" b="1" dirty="0">
              <a:effectLst/>
              <a:latin typeface="Times New Roman" panose="02020603050405020304" pitchFamily="18" charset="0"/>
              <a:ea typeface="Times New Roman" panose="02020603050405020304" pitchFamily="18" charset="0"/>
            </a:endParaRPr>
          </a:p>
          <a:p>
            <a:pPr algn="ctr">
              <a:lnSpc>
                <a:spcPct val="115000"/>
              </a:lnSpc>
              <a:spcAft>
                <a:spcPts val="1000"/>
              </a:spcAft>
            </a:pPr>
            <a:r>
              <a:rPr lang="pt-BR" b="1" dirty="0">
                <a:latin typeface="Arial" panose="020B0604020202020204" pitchFamily="34" charset="0"/>
                <a:ea typeface="Times New Roman" panose="02020603050405020304" pitchFamily="18" charset="0"/>
              </a:rPr>
              <a:t>DESCRIÇÃO DOS LOTES - QUADRA “L”</a:t>
            </a:r>
            <a:endParaRPr lang="pt-BR" sz="1200" b="1" dirty="0">
              <a:effectLst/>
              <a:latin typeface="Times New Roman" panose="02020603050405020304" pitchFamily="18" charset="0"/>
              <a:ea typeface="Times New Roman" panose="02020603050405020304" pitchFamily="18" charset="0"/>
            </a:endParaRPr>
          </a:p>
          <a:p>
            <a:pPr algn="ctr">
              <a:lnSpc>
                <a:spcPct val="115000"/>
              </a:lnSpc>
              <a:spcAft>
                <a:spcPts val="1000"/>
              </a:spcAft>
            </a:pPr>
            <a:r>
              <a:rPr lang="pt-BR" b="1" dirty="0">
                <a:latin typeface="Arial" panose="020B0604020202020204" pitchFamily="34" charset="0"/>
                <a:ea typeface="Times New Roman" panose="02020603050405020304" pitchFamily="18" charset="0"/>
              </a:rPr>
              <a:t>LOTE 155	_____m²		Matrícula nº 36___</a:t>
            </a:r>
            <a:endParaRPr lang="pt-BR" sz="1200" b="1" dirty="0">
              <a:effectLst/>
              <a:latin typeface="Times New Roman" panose="02020603050405020304" pitchFamily="18" charset="0"/>
              <a:ea typeface="Times New Roman" panose="02020603050405020304" pitchFamily="18" charset="0"/>
            </a:endParaRPr>
          </a:p>
          <a:p>
            <a:pPr algn="ctr"/>
            <a:r>
              <a:rPr lang="pt-BR" b="1" dirty="0"/>
              <a:t>Área da Rua __________: _______m²</a:t>
            </a:r>
          </a:p>
          <a:p>
            <a:r>
              <a:rPr lang="pt-BR" b="1" dirty="0"/>
              <a:t>(Protocolo nº 111.611 em 22/03/2019). (Emolumentos: isento nos termos do artigo 13, §1º da Lei nº 13.465/17 e 53 do Decreto nº 9.310/18). (Selo isento nº _________). Caçador, __ de _______ de 2019. Dou fé. Renato Martins Silva - Oficial:</a:t>
            </a:r>
            <a:endParaRPr lang="pt-BR" sz="12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5479390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88E5B75C-38C4-4022-94F6-0C3EAC203233}"/>
              </a:ext>
            </a:extLst>
          </p:cNvPr>
          <p:cNvSpPr/>
          <p:nvPr/>
        </p:nvSpPr>
        <p:spPr>
          <a:xfrm>
            <a:off x="106017" y="-59385"/>
            <a:ext cx="11926957" cy="6495240"/>
          </a:xfrm>
          <a:prstGeom prst="rect">
            <a:avLst/>
          </a:prstGeom>
        </p:spPr>
        <p:txBody>
          <a:bodyPr wrap="square">
            <a:spAutoFit/>
          </a:bodyPr>
          <a:lstStyle/>
          <a:p>
            <a:pPr algn="just">
              <a:spcAft>
                <a:spcPts val="0"/>
              </a:spcAft>
            </a:pPr>
            <a:r>
              <a:rPr lang="pt-BR" b="1" dirty="0">
                <a:latin typeface="Arial" panose="020B0604020202020204" pitchFamily="34" charset="0"/>
                <a:ea typeface="Times New Roman" panose="02020603050405020304" pitchFamily="18" charset="0"/>
              </a:rPr>
              <a:t> </a:t>
            </a:r>
            <a:endParaRPr lang="pt-BR" sz="1200" b="1" dirty="0">
              <a:effectLst/>
              <a:latin typeface="Times New Roman" panose="02020603050405020304" pitchFamily="18" charset="0"/>
              <a:ea typeface="Times New Roman" panose="02020603050405020304" pitchFamily="18" charset="0"/>
            </a:endParaRPr>
          </a:p>
          <a:p>
            <a:pPr algn="just">
              <a:spcAft>
                <a:spcPts val="0"/>
              </a:spcAft>
            </a:pPr>
            <a:r>
              <a:rPr lang="pt-BR" b="1" u="sng" dirty="0">
                <a:latin typeface="Arial" panose="020B0604020202020204" pitchFamily="34" charset="0"/>
                <a:ea typeface="Times New Roman" panose="02020603050405020304" pitchFamily="18" charset="0"/>
              </a:rPr>
              <a:t>IDENTIFICAÇÃO</a:t>
            </a:r>
            <a:r>
              <a:rPr lang="pt-BR" b="1" dirty="0">
                <a:latin typeface="Arial" panose="020B0604020202020204" pitchFamily="34" charset="0"/>
                <a:ea typeface="Times New Roman" panose="02020603050405020304" pitchFamily="18" charset="0"/>
              </a:rPr>
              <a:t> </a:t>
            </a:r>
            <a:r>
              <a:rPr lang="pt-BR" b="1" u="sng" dirty="0">
                <a:latin typeface="Arial" panose="020B0604020202020204" pitchFamily="34" charset="0"/>
                <a:ea typeface="Times New Roman" panose="02020603050405020304" pitchFamily="18" charset="0"/>
              </a:rPr>
              <a:t>DO</a:t>
            </a:r>
            <a:r>
              <a:rPr lang="pt-BR" b="1" dirty="0">
                <a:latin typeface="Arial" panose="020B0604020202020204" pitchFamily="34" charset="0"/>
                <a:ea typeface="Times New Roman" panose="02020603050405020304" pitchFamily="18" charset="0"/>
              </a:rPr>
              <a:t> </a:t>
            </a:r>
            <a:r>
              <a:rPr lang="pt-BR" b="1" u="sng" dirty="0">
                <a:latin typeface="Arial" panose="020B0604020202020204" pitchFamily="34" charset="0"/>
                <a:ea typeface="Times New Roman" panose="02020603050405020304" pitchFamily="18" charset="0"/>
              </a:rPr>
              <a:t>IMÓVEL</a:t>
            </a:r>
            <a:r>
              <a:rPr lang="pt-BR" b="1" dirty="0">
                <a:latin typeface="Arial" panose="020B0604020202020204" pitchFamily="34" charset="0"/>
                <a:ea typeface="Times New Roman" panose="02020603050405020304" pitchFamily="18" charset="0"/>
              </a:rPr>
              <a:t>: Terreno urbano, situado neste Município de Caçador/SC, no “Loteamento Recanto da Alvorada”, constituído pelo lote ___ da quadra “L”, com uma área total de _______m², que assim se descreve e caracteriza:_______________.</a:t>
            </a:r>
            <a:endParaRPr lang="pt-BR" sz="1200" b="1" dirty="0">
              <a:effectLst/>
              <a:latin typeface="Times New Roman" panose="02020603050405020304" pitchFamily="18" charset="0"/>
              <a:ea typeface="Times New Roman" panose="02020603050405020304" pitchFamily="18" charset="0"/>
            </a:endParaRPr>
          </a:p>
          <a:p>
            <a:pPr algn="just">
              <a:spcAft>
                <a:spcPts val="0"/>
              </a:spcAft>
            </a:pPr>
            <a:r>
              <a:rPr lang="pt-BR" b="1" dirty="0">
                <a:latin typeface="Arial" panose="020B0604020202020204" pitchFamily="34" charset="0"/>
                <a:ea typeface="Times New Roman" panose="02020603050405020304" pitchFamily="18" charset="0"/>
              </a:rPr>
              <a:t>INSCRIÇÃO CADASTRAL: ____________________________</a:t>
            </a:r>
            <a:br>
              <a:rPr lang="pt-BR" b="1" dirty="0">
                <a:latin typeface="Arial" panose="020B0604020202020204" pitchFamily="34" charset="0"/>
                <a:ea typeface="Times New Roman" panose="02020603050405020304" pitchFamily="18" charset="0"/>
              </a:rPr>
            </a:br>
            <a:r>
              <a:rPr lang="pt-BR" b="1" u="sng" dirty="0">
                <a:latin typeface="Arial" panose="020B0604020202020204" pitchFamily="34" charset="0"/>
                <a:ea typeface="Times New Roman" panose="02020603050405020304" pitchFamily="18" charset="0"/>
              </a:rPr>
              <a:t>PROPRIETÁRIO</a:t>
            </a:r>
            <a:r>
              <a:rPr lang="pt-BR" b="1" dirty="0">
                <a:latin typeface="Arial" panose="020B0604020202020204" pitchFamily="34" charset="0"/>
                <a:ea typeface="Times New Roman" panose="02020603050405020304" pitchFamily="18" charset="0"/>
              </a:rPr>
              <a:t>: MUNICÍPIO DE CAÇADOR, pessoa jurídica de direito público interno, inscrita no CNPJ sob nº 83.074.302/0001-31, com sede na  Avenida   Santa Catarina, nº 195, Centro, nesta Cidade de Caçador-SC.  </a:t>
            </a:r>
            <a:endParaRPr lang="pt-BR" sz="1200" b="1" dirty="0">
              <a:effectLst/>
              <a:latin typeface="Times New Roman" panose="02020603050405020304" pitchFamily="18" charset="0"/>
              <a:ea typeface="Times New Roman" panose="02020603050405020304" pitchFamily="18" charset="0"/>
            </a:endParaRPr>
          </a:p>
          <a:p>
            <a:pPr algn="just">
              <a:lnSpc>
                <a:spcPct val="115000"/>
              </a:lnSpc>
              <a:spcAft>
                <a:spcPts val="1000"/>
              </a:spcAft>
            </a:pPr>
            <a:r>
              <a:rPr lang="pt-BR" b="1" u="sng" dirty="0">
                <a:latin typeface="Arial" panose="020B0604020202020204" pitchFamily="34" charset="0"/>
                <a:ea typeface="Times New Roman" panose="02020603050405020304" pitchFamily="18" charset="0"/>
              </a:rPr>
              <a:t>REGISTRO</a:t>
            </a:r>
            <a:r>
              <a:rPr lang="pt-BR" b="1" dirty="0">
                <a:latin typeface="Arial" panose="020B0604020202020204" pitchFamily="34" charset="0"/>
                <a:ea typeface="Times New Roman" panose="02020603050405020304" pitchFamily="18" charset="0"/>
              </a:rPr>
              <a:t> </a:t>
            </a:r>
            <a:r>
              <a:rPr lang="pt-BR" b="1" u="sng" dirty="0">
                <a:latin typeface="Arial" panose="020B0604020202020204" pitchFamily="34" charset="0"/>
                <a:ea typeface="Times New Roman" panose="02020603050405020304" pitchFamily="18" charset="0"/>
              </a:rPr>
              <a:t>ANTERIOR</a:t>
            </a:r>
            <a:r>
              <a:rPr lang="pt-BR" b="1" dirty="0">
                <a:latin typeface="Arial" panose="020B0604020202020204" pitchFamily="34" charset="0"/>
                <a:ea typeface="Times New Roman" panose="02020603050405020304" pitchFamily="18" charset="0"/>
              </a:rPr>
              <a:t>: Matrícula nº _______ do Registro Geral deste Ofício Imobiliário. (Protocolo nº 111.611 em 22/03/2019). (Emolumentos: </a:t>
            </a:r>
            <a:r>
              <a:rPr lang="pt-BR" b="1" spc="-15" dirty="0">
                <a:latin typeface="Arial" panose="020B0604020202020204" pitchFamily="34" charset="0"/>
                <a:ea typeface="Times New Roman" panose="02020603050405020304" pitchFamily="18" charset="0"/>
              </a:rPr>
              <a:t>isento nos termos do artigo 13, §1º da Lei nº 13.465/17 e 53 do Decreto nº 9.310/18</a:t>
            </a:r>
            <a:r>
              <a:rPr lang="pt-BR" b="1" dirty="0">
                <a:latin typeface="Arial" panose="020B0604020202020204" pitchFamily="34" charset="0"/>
                <a:ea typeface="Times New Roman" panose="02020603050405020304" pitchFamily="18" charset="0"/>
              </a:rPr>
              <a:t>). (Selo isento nº _________). Caçador, __ de _______ de 2019. Dou fé. Renato Martins Silva - Oficial:</a:t>
            </a:r>
            <a:endParaRPr lang="pt-BR" sz="1200" b="1" dirty="0">
              <a:effectLst/>
              <a:latin typeface="Times New Roman" panose="02020603050405020304" pitchFamily="18" charset="0"/>
              <a:ea typeface="Times New Roman" panose="02020603050405020304" pitchFamily="18" charset="0"/>
            </a:endParaRPr>
          </a:p>
          <a:p>
            <a:pPr algn="just">
              <a:spcAft>
                <a:spcPts val="0"/>
              </a:spcAft>
            </a:pPr>
            <a:r>
              <a:rPr lang="pt-BR" b="1" dirty="0">
                <a:latin typeface="Arial" panose="020B0604020202020204" pitchFamily="34" charset="0"/>
                <a:ea typeface="Times New Roman" panose="02020603050405020304" pitchFamily="18" charset="0"/>
              </a:rPr>
              <a:t> </a:t>
            </a:r>
            <a:endParaRPr lang="pt-BR" sz="1200" b="1" dirty="0">
              <a:effectLst/>
              <a:latin typeface="Times New Roman" panose="02020603050405020304" pitchFamily="18" charset="0"/>
              <a:ea typeface="Times New Roman" panose="02020603050405020304" pitchFamily="18" charset="0"/>
            </a:endParaRPr>
          </a:p>
          <a:p>
            <a:pPr algn="just">
              <a:spcAft>
                <a:spcPts val="0"/>
              </a:spcAft>
            </a:pPr>
            <a:r>
              <a:rPr lang="pt-BR" b="1" dirty="0">
                <a:latin typeface="Arial" panose="020B0604020202020204" pitchFamily="34" charset="0"/>
                <a:ea typeface="Times New Roman" panose="02020603050405020304" pitchFamily="18" charset="0"/>
              </a:rPr>
              <a:t> </a:t>
            </a:r>
            <a:r>
              <a:rPr lang="pt-BR" b="1" spc="-15" dirty="0">
                <a:latin typeface="Arial" panose="020B0604020202020204" pitchFamily="34" charset="0"/>
                <a:ea typeface="Times New Roman" panose="02020603050405020304" pitchFamily="18" charset="0"/>
              </a:rPr>
              <a:t>AV-___/_______ - </a:t>
            </a:r>
            <a:r>
              <a:rPr lang="pt-BR" b="1" u="sng" spc="-15" dirty="0">
                <a:latin typeface="Arial" panose="020B0604020202020204" pitchFamily="34" charset="0"/>
                <a:ea typeface="Times New Roman" panose="02020603050405020304" pitchFamily="18" charset="0"/>
              </a:rPr>
              <a:t>REGULARIZAÇÃO</a:t>
            </a:r>
            <a:r>
              <a:rPr lang="pt-BR" b="1" spc="-15" dirty="0">
                <a:latin typeface="Arial" panose="020B0604020202020204" pitchFamily="34" charset="0"/>
                <a:ea typeface="Times New Roman" panose="02020603050405020304" pitchFamily="18" charset="0"/>
              </a:rPr>
              <a:t> </a:t>
            </a:r>
            <a:r>
              <a:rPr lang="pt-BR" b="1" u="sng" spc="-15" dirty="0">
                <a:latin typeface="Arial" panose="020B0604020202020204" pitchFamily="34" charset="0"/>
                <a:ea typeface="Times New Roman" panose="02020603050405020304" pitchFamily="18" charset="0"/>
              </a:rPr>
              <a:t>FUNDIÁRIA</a:t>
            </a:r>
            <a:r>
              <a:rPr lang="pt-BR" b="1" spc="-15" dirty="0">
                <a:latin typeface="Arial" panose="020B0604020202020204" pitchFamily="34" charset="0"/>
                <a:ea typeface="Times New Roman" panose="02020603050405020304" pitchFamily="18" charset="0"/>
              </a:rPr>
              <a:t>. Fica averbado </a:t>
            </a:r>
            <a:r>
              <a:rPr lang="pt-BR" b="1" spc="-15" dirty="0" err="1">
                <a:latin typeface="Arial" panose="020B0604020202020204" pitchFamily="34" charset="0"/>
                <a:ea typeface="Times New Roman" panose="02020603050405020304" pitchFamily="18" charset="0"/>
              </a:rPr>
              <a:t>ex-officio</a:t>
            </a:r>
            <a:r>
              <a:rPr lang="pt-BR" b="1" spc="-15" dirty="0">
                <a:latin typeface="Arial" panose="020B0604020202020204" pitchFamily="34" charset="0"/>
                <a:ea typeface="Times New Roman" panose="02020603050405020304" pitchFamily="18" charset="0"/>
              </a:rPr>
              <a:t> que o imóvel objeto da presente matrícula resulta de parcelamento do solo no âmbito de Regularização Fundiária de Interesse Social, originado do R-___/______, firmado pelo Município de Caçador/SC, instruído com os respectivos Auto de Demarcação Urbanística / Declaração de Área Consolidada (ADU), Projeto de Regularização Fundiária e Certidão de Regularização Fundiária (CRF), bem como com os demais documentos dos artigos 35 e seguintes da Lei nº 13.465/17, devidamente arquivados nesta Serventia. </a:t>
            </a:r>
            <a:r>
              <a:rPr lang="pt-BR" b="1" dirty="0">
                <a:latin typeface="Arial" panose="020B0604020202020204" pitchFamily="34" charset="0"/>
                <a:ea typeface="Times New Roman" panose="02020603050405020304" pitchFamily="18" charset="0"/>
              </a:rPr>
              <a:t>(Protocolo nº 111.611 em 22/03/2019). (Emolumentos: </a:t>
            </a:r>
            <a:r>
              <a:rPr lang="pt-BR" b="1" spc="-15" dirty="0">
                <a:latin typeface="Arial" panose="020B0604020202020204" pitchFamily="34" charset="0"/>
                <a:ea typeface="Times New Roman" panose="02020603050405020304" pitchFamily="18" charset="0"/>
              </a:rPr>
              <a:t>isento nos termos do artigo 13, §1º da Lei nº 13.465/17 e 53 do Decreto nº 9.310/18</a:t>
            </a:r>
            <a:r>
              <a:rPr lang="pt-BR" b="1" dirty="0">
                <a:latin typeface="Arial" panose="020B0604020202020204" pitchFamily="34" charset="0"/>
                <a:ea typeface="Times New Roman" panose="02020603050405020304" pitchFamily="18" charset="0"/>
              </a:rPr>
              <a:t>). (Selo isento nº _________). Caçador, __ de _______ de 2019. Dou fé. Renato Martins Silva - Oficial: </a:t>
            </a:r>
            <a:r>
              <a:rPr lang="pt-BR" b="1" u="sng" dirty="0">
                <a:latin typeface="Arial" panose="020B0604020202020204" pitchFamily="34" charset="0"/>
                <a:ea typeface="Times New Roman" panose="02020603050405020304" pitchFamily="18" charset="0"/>
              </a:rPr>
              <a:t>(NÃO PEDIR RESSARCIMENTO DESSE ATO)</a:t>
            </a:r>
            <a:endParaRPr lang="pt-BR" sz="1200" b="1" dirty="0">
              <a:effectLst/>
              <a:latin typeface="Times New Roman" panose="02020603050405020304" pitchFamily="18" charset="0"/>
              <a:ea typeface="Times New Roman" panose="02020603050405020304" pitchFamily="18" charset="0"/>
            </a:endParaRPr>
          </a:p>
          <a:p>
            <a:pPr algn="just">
              <a:lnSpc>
                <a:spcPct val="115000"/>
              </a:lnSpc>
              <a:spcAft>
                <a:spcPts val="1000"/>
              </a:spcAft>
            </a:pPr>
            <a:endParaRPr lang="pt-BR" b="1" dirty="0">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00938550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88E5B75C-38C4-4022-94F6-0C3EAC203233}"/>
              </a:ext>
            </a:extLst>
          </p:cNvPr>
          <p:cNvSpPr/>
          <p:nvPr/>
        </p:nvSpPr>
        <p:spPr>
          <a:xfrm>
            <a:off x="106017" y="133800"/>
            <a:ext cx="11926957" cy="2614883"/>
          </a:xfrm>
          <a:prstGeom prst="rect">
            <a:avLst/>
          </a:prstGeom>
        </p:spPr>
        <p:txBody>
          <a:bodyPr wrap="square">
            <a:spAutoFit/>
          </a:bodyPr>
          <a:lstStyle/>
          <a:p>
            <a:pPr algn="just">
              <a:lnSpc>
                <a:spcPct val="115000"/>
              </a:lnSpc>
              <a:spcAft>
                <a:spcPts val="1000"/>
              </a:spcAft>
            </a:pPr>
            <a:r>
              <a:rPr lang="pt-BR" b="1" dirty="0">
                <a:latin typeface="Arial" panose="020B0604020202020204" pitchFamily="34" charset="0"/>
                <a:ea typeface="Times New Roman" panose="02020603050405020304" pitchFamily="18" charset="0"/>
              </a:rPr>
              <a:t>R-___/______ - </a:t>
            </a:r>
            <a:r>
              <a:rPr lang="pt-BR" b="1" u="sng" dirty="0">
                <a:latin typeface="Arial" panose="020B0604020202020204" pitchFamily="34" charset="0"/>
                <a:ea typeface="Times New Roman" panose="02020603050405020304" pitchFamily="18" charset="0"/>
              </a:rPr>
              <a:t>TRANSFERÊNCIA</a:t>
            </a:r>
            <a:r>
              <a:rPr lang="pt-BR" b="1" dirty="0">
                <a:latin typeface="Arial" panose="020B0604020202020204" pitchFamily="34" charset="0"/>
                <a:ea typeface="Times New Roman" panose="02020603050405020304" pitchFamily="18" charset="0"/>
              </a:rPr>
              <a:t> </a:t>
            </a:r>
            <a:r>
              <a:rPr lang="pt-BR" b="1" u="sng" dirty="0">
                <a:latin typeface="Arial" panose="020B0604020202020204" pitchFamily="34" charset="0"/>
                <a:ea typeface="Times New Roman" panose="02020603050405020304" pitchFamily="18" charset="0"/>
              </a:rPr>
              <a:t>POR</a:t>
            </a:r>
            <a:r>
              <a:rPr lang="pt-BR" b="1" dirty="0">
                <a:latin typeface="Arial" panose="020B0604020202020204" pitchFamily="34" charset="0"/>
                <a:ea typeface="Times New Roman" panose="02020603050405020304" pitchFamily="18" charset="0"/>
              </a:rPr>
              <a:t> </a:t>
            </a:r>
            <a:r>
              <a:rPr lang="pt-BR" b="1" u="sng" dirty="0">
                <a:latin typeface="Arial" panose="020B0604020202020204" pitchFamily="34" charset="0"/>
                <a:ea typeface="Times New Roman" panose="02020603050405020304" pitchFamily="18" charset="0"/>
              </a:rPr>
              <a:t>LEGITIMAÇÃO</a:t>
            </a:r>
            <a:r>
              <a:rPr lang="pt-BR" b="1" dirty="0">
                <a:latin typeface="Arial" panose="020B0604020202020204" pitchFamily="34" charset="0"/>
                <a:ea typeface="Times New Roman" panose="02020603050405020304" pitchFamily="18" charset="0"/>
              </a:rPr>
              <a:t> </a:t>
            </a:r>
            <a:r>
              <a:rPr lang="pt-BR" b="1" u="sng" dirty="0">
                <a:latin typeface="Arial" panose="020B0604020202020204" pitchFamily="34" charset="0"/>
                <a:ea typeface="Times New Roman" panose="02020603050405020304" pitchFamily="18" charset="0"/>
              </a:rPr>
              <a:t>FUNDIÁRIA</a:t>
            </a:r>
            <a:r>
              <a:rPr lang="pt-BR" b="1" dirty="0">
                <a:latin typeface="Arial" panose="020B0604020202020204" pitchFamily="34" charset="0"/>
                <a:ea typeface="Times New Roman" panose="02020603050405020304" pitchFamily="18" charset="0"/>
              </a:rPr>
              <a:t>. Conforme requerimento prenotado neste Ofício, firmado pelo Município de Caçador/SC, instruído com a respectiva Certidão de Regularização Fundiária, emitida no âmbito do Projeto de Regularização Fundiária de Interesse Social do registro ____ supra, </a:t>
            </a:r>
            <a:r>
              <a:rPr lang="pt-BR" b="1" u="sng" dirty="0">
                <a:latin typeface="Arial" panose="020B0604020202020204" pitchFamily="34" charset="0"/>
                <a:ea typeface="Times New Roman" panose="02020603050405020304" pitchFamily="18" charset="0"/>
              </a:rPr>
              <a:t>fica</a:t>
            </a:r>
            <a:r>
              <a:rPr lang="pt-BR" b="1" dirty="0">
                <a:latin typeface="Arial" panose="020B0604020202020204" pitchFamily="34" charset="0"/>
                <a:ea typeface="Times New Roman" panose="02020603050405020304" pitchFamily="18" charset="0"/>
              </a:rPr>
              <a:t> </a:t>
            </a:r>
            <a:r>
              <a:rPr lang="pt-BR" b="1" u="sng" dirty="0">
                <a:latin typeface="Arial" panose="020B0604020202020204" pitchFamily="34" charset="0"/>
                <a:ea typeface="Times New Roman" panose="02020603050405020304" pitchFamily="18" charset="0"/>
              </a:rPr>
              <a:t>registrada</a:t>
            </a:r>
            <a:r>
              <a:rPr lang="pt-BR" b="1" dirty="0">
                <a:latin typeface="Arial" panose="020B0604020202020204" pitchFamily="34" charset="0"/>
                <a:ea typeface="Times New Roman" panose="02020603050405020304" pitchFamily="18" charset="0"/>
              </a:rPr>
              <a:t> a transferência deste imóvel em favor de ____________________. ITBI: Isento, nos termos do Artigo 13, §2º da Lei Federal nº 13.465/17. DOI: Emitida. (Protocolo nº _______ em __/__/2019 – </a:t>
            </a:r>
            <a:r>
              <a:rPr lang="pt-BR" b="1" u="sng" dirty="0">
                <a:latin typeface="Arial" panose="020B0604020202020204" pitchFamily="34" charset="0"/>
                <a:ea typeface="Times New Roman" panose="02020603050405020304" pitchFamily="18" charset="0"/>
              </a:rPr>
              <a:t>FAZER NOVA PRENOTAÇÃO PARA REGISTRAR A TITULAÇÃO)</a:t>
            </a:r>
            <a:r>
              <a:rPr lang="pt-BR" b="1" dirty="0">
                <a:latin typeface="Arial" panose="020B0604020202020204" pitchFamily="34" charset="0"/>
                <a:ea typeface="Times New Roman" panose="02020603050405020304" pitchFamily="18" charset="0"/>
              </a:rPr>
              <a:t>. (Emolumentos: </a:t>
            </a:r>
            <a:r>
              <a:rPr lang="pt-BR" b="1" spc="-15" dirty="0">
                <a:latin typeface="Arial" panose="020B0604020202020204" pitchFamily="34" charset="0"/>
                <a:ea typeface="Times New Roman" panose="02020603050405020304" pitchFamily="18" charset="0"/>
              </a:rPr>
              <a:t>isento nos termos do artigo 13, §1º da Lei nº 13.465/17 e 53 do Decreto nº 9.310/18</a:t>
            </a:r>
            <a:r>
              <a:rPr lang="pt-BR" b="1" dirty="0">
                <a:latin typeface="Arial" panose="020B0604020202020204" pitchFamily="34" charset="0"/>
                <a:ea typeface="Times New Roman" panose="02020603050405020304" pitchFamily="18" charset="0"/>
              </a:rPr>
              <a:t>). (Selo isento nº _________). Caçador, __ de _______ de 2019. Dou fé. Renato Martins Silva - Oficial:</a:t>
            </a:r>
            <a:endParaRPr lang="pt-BR" sz="12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0775743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46312FB8-7839-4AAC-A8B2-B76E01DBE54B}"/>
              </a:ext>
            </a:extLst>
          </p:cNvPr>
          <p:cNvSpPr/>
          <p:nvPr/>
        </p:nvSpPr>
        <p:spPr>
          <a:xfrm>
            <a:off x="119270" y="267323"/>
            <a:ext cx="12072730" cy="6186309"/>
          </a:xfrm>
          <a:prstGeom prst="rect">
            <a:avLst/>
          </a:prstGeom>
        </p:spPr>
        <p:txBody>
          <a:bodyPr wrap="square">
            <a:spAutoFit/>
          </a:bodyPr>
          <a:lstStyle/>
          <a:p>
            <a:pPr algn="ctr">
              <a:spcAft>
                <a:spcPts val="0"/>
              </a:spcAft>
            </a:pPr>
            <a:r>
              <a:rPr lang="pt-BR" b="1" u="sng" dirty="0">
                <a:solidFill>
                  <a:srgbClr val="FF0000"/>
                </a:solidFill>
                <a:latin typeface="Arial" panose="020B0604020202020204" pitchFamily="34" charset="0"/>
                <a:ea typeface="Calibri" panose="020F0502020204030204" pitchFamily="34" charset="0"/>
                <a:cs typeface="Times New Roman" panose="02020603050405020304" pitchFamily="18" charset="0"/>
              </a:rPr>
              <a:t>MODELO PADRÃO PARA QUANDO NÃO HOUVER UNIFICAÇÃO DOS LOTES E NOVO PARCELAMENTO</a:t>
            </a:r>
            <a:endParaRPr lang="pt-BR"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pt-BR" b="1" dirty="0">
                <a:solidFill>
                  <a:srgbClr val="FF0000"/>
                </a:solidFill>
                <a:latin typeface="Arial" panose="020B0604020202020204" pitchFamily="34" charset="0"/>
                <a:ea typeface="Calibri" panose="020F0502020204030204" pitchFamily="34" charset="0"/>
                <a:cs typeface="Times New Roman" panose="02020603050405020304" pitchFamily="18" charset="0"/>
              </a:rPr>
              <a:t> </a:t>
            </a:r>
            <a:endParaRPr lang="pt-BR"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pt-BR" b="1" dirty="0">
                <a:latin typeface="Arial" panose="020B0604020202020204" pitchFamily="34" charset="0"/>
                <a:ea typeface="Calibri" panose="020F0502020204030204" pitchFamily="34" charset="0"/>
                <a:cs typeface="Times New Roman" panose="02020603050405020304" pitchFamily="18" charset="0"/>
              </a:rPr>
              <a:t> </a:t>
            </a:r>
            <a:endParaRPr lang="pt-BR"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pt-BR" b="1" dirty="0">
                <a:latin typeface="Arial" panose="020B0604020202020204" pitchFamily="34" charset="0"/>
                <a:ea typeface="Times New Roman" panose="02020603050405020304" pitchFamily="18" charset="0"/>
              </a:rPr>
              <a:t>___/_______ - </a:t>
            </a:r>
            <a:r>
              <a:rPr lang="pt-BR" b="1" u="sng" dirty="0">
                <a:latin typeface="Arial" panose="020B0604020202020204" pitchFamily="34" charset="0"/>
                <a:ea typeface="Times New Roman" panose="02020603050405020304" pitchFamily="18" charset="0"/>
              </a:rPr>
              <a:t>AUTO DE DEMARCAÇÃO URBANÍSTICA</a:t>
            </a:r>
            <a:r>
              <a:rPr lang="pt-BR" b="1" dirty="0">
                <a:latin typeface="Arial" panose="020B0604020202020204" pitchFamily="34" charset="0"/>
                <a:ea typeface="Times New Roman" panose="02020603050405020304" pitchFamily="18" charset="0"/>
              </a:rPr>
              <a:t>. Nos termos do Auto de Demarcação Urbanística lavrado pelo Município de Caçador/SC em 15 de outubro de 2018, assinado pelo Prefeito Municipal Saulo </a:t>
            </a:r>
            <a:r>
              <a:rPr lang="pt-BR" b="1" dirty="0" err="1">
                <a:latin typeface="Arial" panose="020B0604020202020204" pitchFamily="34" charset="0"/>
                <a:ea typeface="Times New Roman" panose="02020603050405020304" pitchFamily="18" charset="0"/>
              </a:rPr>
              <a:t>Sperotto</a:t>
            </a:r>
            <a:r>
              <a:rPr lang="pt-BR" b="1" dirty="0">
                <a:latin typeface="Arial" panose="020B0604020202020204" pitchFamily="34" charset="0"/>
                <a:ea typeface="Times New Roman" panose="02020603050405020304" pitchFamily="18" charset="0"/>
              </a:rPr>
              <a:t>, e instruído com os documentos previstos no artigo 35 da Lei Federal nº 13.465/17, fica averbado que o imóvel desta matrícula foi demarcado para fins de Regularização Fundiária Urbana de Interesse Social (</a:t>
            </a:r>
            <a:r>
              <a:rPr lang="pt-BR" b="1" dirty="0" err="1">
                <a:latin typeface="Arial" panose="020B0604020202020204" pitchFamily="34" charset="0"/>
                <a:ea typeface="Times New Roman" panose="02020603050405020304" pitchFamily="18" charset="0"/>
              </a:rPr>
              <a:t>Reurb</a:t>
            </a:r>
            <a:r>
              <a:rPr lang="pt-BR" b="1" dirty="0">
                <a:latin typeface="Arial" panose="020B0604020202020204" pitchFamily="34" charset="0"/>
                <a:ea typeface="Times New Roman" panose="02020603050405020304" pitchFamily="18" charset="0"/>
              </a:rPr>
              <a:t>-S). A área total do núcleo urbano informal a ser regularizado é a de 7.245,39m², alcançando a totalidade dos imóveis das matrículas </a:t>
            </a:r>
            <a:r>
              <a:rPr lang="pt-BR" b="1" dirty="0" err="1">
                <a:latin typeface="Arial" panose="020B0604020202020204" pitchFamily="34" charset="0"/>
                <a:ea typeface="Times New Roman" panose="02020603050405020304" pitchFamily="18" charset="0"/>
              </a:rPr>
              <a:t>nºs</a:t>
            </a:r>
            <a:r>
              <a:rPr lang="pt-BR" b="1" dirty="0">
                <a:latin typeface="Arial" panose="020B0604020202020204" pitchFamily="34" charset="0"/>
                <a:ea typeface="Times New Roman" panose="02020603050405020304" pitchFamily="18" charset="0"/>
              </a:rPr>
              <a:t> 11.098 a 11.123. (Protocolo nº 111.611 em 22/03/2019). (Emolumentos: </a:t>
            </a:r>
            <a:r>
              <a:rPr lang="pt-BR" b="1" spc="-15" dirty="0">
                <a:latin typeface="Arial" panose="020B0604020202020204" pitchFamily="34" charset="0"/>
                <a:ea typeface="Times New Roman" panose="02020603050405020304" pitchFamily="18" charset="0"/>
              </a:rPr>
              <a:t>isento nos termos do artigo 13, §1º da Lei nº 13.465/17 e 53 do Decreto nº 9.310/18</a:t>
            </a:r>
            <a:r>
              <a:rPr lang="pt-BR" b="1" dirty="0">
                <a:latin typeface="Arial" panose="020B0604020202020204" pitchFamily="34" charset="0"/>
                <a:ea typeface="Times New Roman" panose="02020603050405020304" pitchFamily="18" charset="0"/>
              </a:rPr>
              <a:t>). (Selo isento nº _________). Caçador, __ de _______ de 2019. Dou fé. Renato Martins Silva - Oficial:</a:t>
            </a:r>
            <a:endParaRPr lang="pt-BR" sz="1200" b="1" dirty="0">
              <a:effectLst/>
              <a:latin typeface="Times New Roman" panose="02020603050405020304" pitchFamily="18" charset="0"/>
              <a:ea typeface="Times New Roman" panose="02020603050405020304" pitchFamily="18" charset="0"/>
            </a:endParaRPr>
          </a:p>
          <a:p>
            <a:pPr algn="just">
              <a:spcAft>
                <a:spcPts val="0"/>
              </a:spcAft>
            </a:pPr>
            <a:r>
              <a:rPr lang="pt-BR" b="1" dirty="0">
                <a:latin typeface="Arial" panose="020B0604020202020204" pitchFamily="34" charset="0"/>
                <a:ea typeface="Times New Roman" panose="02020603050405020304" pitchFamily="18" charset="0"/>
              </a:rPr>
              <a:t> </a:t>
            </a:r>
            <a:endParaRPr lang="pt-BR" sz="1200" b="1" dirty="0">
              <a:effectLst/>
              <a:latin typeface="Times New Roman" panose="02020603050405020304" pitchFamily="18" charset="0"/>
              <a:ea typeface="Times New Roman" panose="02020603050405020304" pitchFamily="18" charset="0"/>
            </a:endParaRPr>
          </a:p>
          <a:p>
            <a:pPr algn="just">
              <a:spcAft>
                <a:spcPts val="0"/>
              </a:spcAft>
            </a:pPr>
            <a:r>
              <a:rPr lang="pt-BR" b="1" dirty="0">
                <a:latin typeface="Arial" panose="020B0604020202020204" pitchFamily="34" charset="0"/>
                <a:ea typeface="Times New Roman" panose="02020603050405020304" pitchFamily="18" charset="0"/>
              </a:rPr>
              <a:t>___/______</a:t>
            </a:r>
            <a:r>
              <a:rPr lang="pt-BR" b="1" spc="-15" dirty="0">
                <a:latin typeface="Arial" panose="020B0604020202020204" pitchFamily="34" charset="0"/>
                <a:ea typeface="Times New Roman" panose="02020603050405020304" pitchFamily="18" charset="0"/>
              </a:rPr>
              <a:t> - </a:t>
            </a:r>
            <a:r>
              <a:rPr lang="pt-BR" b="1" u="sng" spc="-15" dirty="0">
                <a:latin typeface="Arial" panose="020B0604020202020204" pitchFamily="34" charset="0"/>
                <a:ea typeface="Times New Roman" panose="02020603050405020304" pitchFamily="18" charset="0"/>
              </a:rPr>
              <a:t>ESPECIALIZAÇÃO</a:t>
            </a:r>
            <a:r>
              <a:rPr lang="pt-BR" b="1" spc="-15" dirty="0">
                <a:latin typeface="Arial" panose="020B0604020202020204" pitchFamily="34" charset="0"/>
                <a:ea typeface="Times New Roman" panose="02020603050405020304" pitchFamily="18" charset="0"/>
              </a:rPr>
              <a:t> </a:t>
            </a:r>
            <a:r>
              <a:rPr lang="pt-BR" b="1" u="sng" spc="-15" dirty="0">
                <a:latin typeface="Arial" panose="020B0604020202020204" pitchFamily="34" charset="0"/>
                <a:ea typeface="Times New Roman" panose="02020603050405020304" pitchFamily="18" charset="0"/>
              </a:rPr>
              <a:t>OBJETIVA</a:t>
            </a:r>
            <a:r>
              <a:rPr lang="pt-BR" b="1" spc="-15" dirty="0">
                <a:latin typeface="Arial" panose="020B0604020202020204" pitchFamily="34" charset="0"/>
                <a:ea typeface="Times New Roman" panose="02020603050405020304" pitchFamily="18" charset="0"/>
              </a:rPr>
              <a:t> </a:t>
            </a:r>
            <a:r>
              <a:rPr lang="pt-BR" b="1" u="sng" spc="-15" dirty="0">
                <a:latin typeface="Arial" panose="020B0604020202020204" pitchFamily="34" charset="0"/>
                <a:ea typeface="Times New Roman" panose="02020603050405020304" pitchFamily="18" charset="0"/>
              </a:rPr>
              <a:t>PARA</a:t>
            </a:r>
            <a:r>
              <a:rPr lang="pt-BR" b="1" spc="-15" dirty="0">
                <a:latin typeface="Arial" panose="020B0604020202020204" pitchFamily="34" charset="0"/>
                <a:ea typeface="Times New Roman" panose="02020603050405020304" pitchFamily="18" charset="0"/>
              </a:rPr>
              <a:t> </a:t>
            </a:r>
            <a:r>
              <a:rPr lang="pt-BR" b="1" u="sng" spc="-15" dirty="0">
                <a:latin typeface="Arial" panose="020B0604020202020204" pitchFamily="34" charset="0"/>
                <a:ea typeface="Times New Roman" panose="02020603050405020304" pitchFamily="18" charset="0"/>
              </a:rPr>
              <a:t>FINS</a:t>
            </a:r>
            <a:r>
              <a:rPr lang="pt-BR" b="1" spc="-15" dirty="0">
                <a:latin typeface="Arial" panose="020B0604020202020204" pitchFamily="34" charset="0"/>
                <a:ea typeface="Times New Roman" panose="02020603050405020304" pitchFamily="18" charset="0"/>
              </a:rPr>
              <a:t> </a:t>
            </a:r>
            <a:r>
              <a:rPr lang="pt-BR" b="1" u="sng" spc="-15" dirty="0">
                <a:latin typeface="Arial" panose="020B0604020202020204" pitchFamily="34" charset="0"/>
                <a:ea typeface="Times New Roman" panose="02020603050405020304" pitchFamily="18" charset="0"/>
              </a:rPr>
              <a:t>DE</a:t>
            </a:r>
            <a:r>
              <a:rPr lang="pt-BR" b="1" spc="-15" dirty="0">
                <a:latin typeface="Arial" panose="020B0604020202020204" pitchFamily="34" charset="0"/>
                <a:ea typeface="Times New Roman" panose="02020603050405020304" pitchFamily="18" charset="0"/>
              </a:rPr>
              <a:t> </a:t>
            </a:r>
            <a:r>
              <a:rPr lang="pt-BR" b="1" u="sng" spc="-15" dirty="0">
                <a:latin typeface="Arial" panose="020B0604020202020204" pitchFamily="34" charset="0"/>
                <a:ea typeface="Times New Roman" panose="02020603050405020304" pitchFamily="18" charset="0"/>
              </a:rPr>
              <a:t>REGULARIZAÇÃO</a:t>
            </a:r>
            <a:r>
              <a:rPr lang="pt-BR" b="1" spc="-15" dirty="0">
                <a:latin typeface="Arial" panose="020B0604020202020204" pitchFamily="34" charset="0"/>
                <a:ea typeface="Times New Roman" panose="02020603050405020304" pitchFamily="18" charset="0"/>
              </a:rPr>
              <a:t> </a:t>
            </a:r>
            <a:r>
              <a:rPr lang="pt-BR" b="1" u="sng" spc="-15" dirty="0">
                <a:latin typeface="Arial" panose="020B0604020202020204" pitchFamily="34" charset="0"/>
                <a:ea typeface="Times New Roman" panose="02020603050405020304" pitchFamily="18" charset="0"/>
              </a:rPr>
              <a:t>FUNDIÁRIA</a:t>
            </a:r>
            <a:r>
              <a:rPr lang="pt-BR" b="1" spc="-15" dirty="0">
                <a:latin typeface="Arial" panose="020B0604020202020204" pitchFamily="34" charset="0"/>
                <a:ea typeface="Times New Roman" panose="02020603050405020304" pitchFamily="18" charset="0"/>
              </a:rPr>
              <a:t> </a:t>
            </a:r>
            <a:r>
              <a:rPr lang="pt-BR" b="1" u="sng" spc="-15" dirty="0">
                <a:latin typeface="Arial" panose="020B0604020202020204" pitchFamily="34" charset="0"/>
                <a:ea typeface="Times New Roman" panose="02020603050405020304" pitchFamily="18" charset="0"/>
              </a:rPr>
              <a:t>DE</a:t>
            </a:r>
            <a:r>
              <a:rPr lang="pt-BR" b="1" spc="-15" dirty="0">
                <a:latin typeface="Arial" panose="020B0604020202020204" pitchFamily="34" charset="0"/>
                <a:ea typeface="Times New Roman" panose="02020603050405020304" pitchFamily="18" charset="0"/>
              </a:rPr>
              <a:t> </a:t>
            </a:r>
            <a:r>
              <a:rPr lang="pt-BR" b="1" u="sng" spc="-15" dirty="0">
                <a:latin typeface="Arial" panose="020B0604020202020204" pitchFamily="34" charset="0"/>
                <a:ea typeface="Times New Roman" panose="02020603050405020304" pitchFamily="18" charset="0"/>
              </a:rPr>
              <a:t>INTERESSE</a:t>
            </a:r>
            <a:r>
              <a:rPr lang="pt-BR" b="1" spc="-15" dirty="0">
                <a:latin typeface="Arial" panose="020B0604020202020204" pitchFamily="34" charset="0"/>
                <a:ea typeface="Times New Roman" panose="02020603050405020304" pitchFamily="18" charset="0"/>
              </a:rPr>
              <a:t> </a:t>
            </a:r>
            <a:r>
              <a:rPr lang="pt-BR" b="1" u="sng" spc="-15" dirty="0">
                <a:latin typeface="Arial" panose="020B0604020202020204" pitchFamily="34" charset="0"/>
                <a:ea typeface="Times New Roman" panose="02020603050405020304" pitchFamily="18" charset="0"/>
              </a:rPr>
              <a:t>SOCIAL</a:t>
            </a:r>
            <a:r>
              <a:rPr lang="pt-BR" b="1" spc="-15" dirty="0">
                <a:latin typeface="Arial" panose="020B0604020202020204" pitchFamily="34" charset="0"/>
                <a:ea typeface="Times New Roman" panose="02020603050405020304" pitchFamily="18" charset="0"/>
              </a:rPr>
              <a:t>. Conforme requerimento arquivado e prenotado neste Ofício sob nº 111.611 em 22/03/2019, instruído com planta e memoriais descritivos elaborados pela Técnica em Agrimensura Kelly Assis </a:t>
            </a:r>
            <a:r>
              <a:rPr lang="pt-BR" b="1" spc="-15" dirty="0" err="1">
                <a:latin typeface="Arial" panose="020B0604020202020204" pitchFamily="34" charset="0"/>
                <a:ea typeface="Times New Roman" panose="02020603050405020304" pitchFamily="18" charset="0"/>
              </a:rPr>
              <a:t>Bertol</a:t>
            </a:r>
            <a:r>
              <a:rPr lang="pt-BR" b="1" spc="-15" dirty="0">
                <a:latin typeface="Arial" panose="020B0604020202020204" pitchFamily="34" charset="0"/>
                <a:ea typeface="Times New Roman" panose="02020603050405020304" pitchFamily="18" charset="0"/>
              </a:rPr>
              <a:t> Assis, inscrita no CREA/SC sob nº 144366-9, </a:t>
            </a:r>
            <a:r>
              <a:rPr lang="pt-BR" b="1" u="sng" spc="-15" dirty="0">
                <a:latin typeface="Arial" panose="020B0604020202020204" pitchFamily="34" charset="0"/>
                <a:ea typeface="Times New Roman" panose="02020603050405020304" pitchFamily="18" charset="0"/>
              </a:rPr>
              <a:t>fica</a:t>
            </a:r>
            <a:r>
              <a:rPr lang="pt-BR" b="1" spc="-15" dirty="0">
                <a:latin typeface="Arial" panose="020B0604020202020204" pitchFamily="34" charset="0"/>
                <a:ea typeface="Times New Roman" panose="02020603050405020304" pitchFamily="18" charset="0"/>
              </a:rPr>
              <a:t> </a:t>
            </a:r>
            <a:r>
              <a:rPr lang="pt-BR" b="1" u="sng" spc="-15" dirty="0">
                <a:latin typeface="Arial" panose="020B0604020202020204" pitchFamily="34" charset="0"/>
                <a:ea typeface="Times New Roman" panose="02020603050405020304" pitchFamily="18" charset="0"/>
              </a:rPr>
              <a:t>averbada</a:t>
            </a:r>
            <a:r>
              <a:rPr lang="pt-BR" b="1" spc="-15" dirty="0">
                <a:latin typeface="Arial" panose="020B0604020202020204" pitchFamily="34" charset="0"/>
                <a:ea typeface="Times New Roman" panose="02020603050405020304" pitchFamily="18" charset="0"/>
              </a:rPr>
              <a:t> a correta descrição do presente imóvel, com fundamento no Art. 46 da Lei Federal nº 13.465/17, a saber: ___________________, ponto inicial da descrição deste perímetro, totalizando uma área de ________m². </a:t>
            </a:r>
            <a:r>
              <a:rPr lang="pt-BR" b="1" dirty="0">
                <a:latin typeface="Arial" panose="020B0604020202020204" pitchFamily="34" charset="0"/>
                <a:ea typeface="Times New Roman" panose="02020603050405020304" pitchFamily="18" charset="0"/>
              </a:rPr>
              <a:t>(Protocolo nº 111.611 em 22/03/2019). (Emolumentos: </a:t>
            </a:r>
            <a:r>
              <a:rPr lang="pt-BR" b="1" spc="-15" dirty="0">
                <a:latin typeface="Arial" panose="020B0604020202020204" pitchFamily="34" charset="0"/>
                <a:ea typeface="Times New Roman" panose="02020603050405020304" pitchFamily="18" charset="0"/>
              </a:rPr>
              <a:t>isento nos termos do artigo 13, §1º da Lei nº 13.465/17 e 53 do Decreto nº 9.310/18</a:t>
            </a:r>
            <a:r>
              <a:rPr lang="pt-BR" b="1" dirty="0">
                <a:latin typeface="Arial" panose="020B0604020202020204" pitchFamily="34" charset="0"/>
                <a:ea typeface="Times New Roman" panose="02020603050405020304" pitchFamily="18" charset="0"/>
              </a:rPr>
              <a:t>). (Selo isento nº _________). Caçador, __ de _______ de 2019. Dou fé. Renato Martins Silva - Oficial:</a:t>
            </a:r>
            <a:endParaRPr lang="pt-BR" sz="1200" b="1" dirty="0">
              <a:effectLst/>
              <a:latin typeface="Times New Roman" panose="02020603050405020304" pitchFamily="18" charset="0"/>
              <a:ea typeface="Times New Roman" panose="02020603050405020304" pitchFamily="18" charset="0"/>
            </a:endParaRPr>
          </a:p>
          <a:p>
            <a:pPr algn="just">
              <a:spcAft>
                <a:spcPts val="0"/>
              </a:spcAft>
            </a:pPr>
            <a:r>
              <a:rPr lang="pt-BR" b="1" spc="-15" dirty="0">
                <a:latin typeface="Arial" panose="020B0604020202020204" pitchFamily="34" charset="0"/>
                <a:ea typeface="Times New Roman" panose="02020603050405020304" pitchFamily="18" charset="0"/>
              </a:rPr>
              <a:t> </a:t>
            </a:r>
            <a:endParaRPr lang="pt-BR" sz="1200" b="1" dirty="0">
              <a:effectLst/>
              <a:latin typeface="Times New Roman" panose="02020603050405020304" pitchFamily="18" charset="0"/>
              <a:ea typeface="Times New Roman" panose="02020603050405020304" pitchFamily="18" charset="0"/>
            </a:endParaRPr>
          </a:p>
          <a:p>
            <a:pPr algn="just">
              <a:spcAft>
                <a:spcPts val="0"/>
              </a:spcAft>
            </a:pPr>
            <a:r>
              <a:rPr lang="pt-BR" b="1" dirty="0">
                <a:latin typeface="Arial" panose="020B0604020202020204" pitchFamily="34" charset="0"/>
                <a:ea typeface="Times New Roman" panose="02020603050405020304" pitchFamily="18" charset="0"/>
              </a:rPr>
              <a:t> </a:t>
            </a:r>
            <a:endParaRPr lang="pt-BR" sz="12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0924499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46312FB8-7839-4AAC-A8B2-B76E01DBE54B}"/>
              </a:ext>
            </a:extLst>
          </p:cNvPr>
          <p:cNvSpPr/>
          <p:nvPr/>
        </p:nvSpPr>
        <p:spPr>
          <a:xfrm>
            <a:off x="119270" y="215807"/>
            <a:ext cx="12072730" cy="3299878"/>
          </a:xfrm>
          <a:prstGeom prst="rect">
            <a:avLst/>
          </a:prstGeom>
        </p:spPr>
        <p:txBody>
          <a:bodyPr wrap="square">
            <a:spAutoFit/>
          </a:bodyPr>
          <a:lstStyle/>
          <a:p>
            <a:pPr algn="just">
              <a:lnSpc>
                <a:spcPct val="115000"/>
              </a:lnSpc>
              <a:spcAft>
                <a:spcPts val="1000"/>
              </a:spcAft>
            </a:pPr>
            <a:r>
              <a:rPr lang="pt-BR" b="1" dirty="0">
                <a:latin typeface="Arial" panose="020B0604020202020204" pitchFamily="34" charset="0"/>
                <a:ea typeface="Times New Roman" panose="02020603050405020304" pitchFamily="18" charset="0"/>
              </a:rPr>
              <a:t>R-___/______ - </a:t>
            </a:r>
            <a:r>
              <a:rPr lang="pt-BR" b="1" u="sng" dirty="0">
                <a:latin typeface="Arial" panose="020B0604020202020204" pitchFamily="34" charset="0"/>
                <a:ea typeface="Times New Roman" panose="02020603050405020304" pitchFamily="18" charset="0"/>
              </a:rPr>
              <a:t>TRANSFERÊNCIA</a:t>
            </a:r>
            <a:r>
              <a:rPr lang="pt-BR" b="1" dirty="0">
                <a:latin typeface="Arial" panose="020B0604020202020204" pitchFamily="34" charset="0"/>
                <a:ea typeface="Times New Roman" panose="02020603050405020304" pitchFamily="18" charset="0"/>
              </a:rPr>
              <a:t> </a:t>
            </a:r>
            <a:r>
              <a:rPr lang="pt-BR" b="1" u="sng" dirty="0">
                <a:latin typeface="Arial" panose="020B0604020202020204" pitchFamily="34" charset="0"/>
                <a:ea typeface="Times New Roman" panose="02020603050405020304" pitchFamily="18" charset="0"/>
              </a:rPr>
              <a:t>POR</a:t>
            </a:r>
            <a:r>
              <a:rPr lang="pt-BR" b="1" dirty="0">
                <a:latin typeface="Arial" panose="020B0604020202020204" pitchFamily="34" charset="0"/>
                <a:ea typeface="Times New Roman" panose="02020603050405020304" pitchFamily="18" charset="0"/>
              </a:rPr>
              <a:t> </a:t>
            </a:r>
            <a:r>
              <a:rPr lang="pt-BR" b="1" u="sng" dirty="0">
                <a:latin typeface="Arial" panose="020B0604020202020204" pitchFamily="34" charset="0"/>
                <a:ea typeface="Times New Roman" panose="02020603050405020304" pitchFamily="18" charset="0"/>
              </a:rPr>
              <a:t>LEGITIMAÇÃO</a:t>
            </a:r>
            <a:r>
              <a:rPr lang="pt-BR" b="1" dirty="0">
                <a:latin typeface="Arial" panose="020B0604020202020204" pitchFamily="34" charset="0"/>
                <a:ea typeface="Times New Roman" panose="02020603050405020304" pitchFamily="18" charset="0"/>
              </a:rPr>
              <a:t> </a:t>
            </a:r>
            <a:r>
              <a:rPr lang="pt-BR" b="1" u="sng" dirty="0">
                <a:latin typeface="Arial" panose="020B0604020202020204" pitchFamily="34" charset="0"/>
                <a:ea typeface="Times New Roman" panose="02020603050405020304" pitchFamily="18" charset="0"/>
              </a:rPr>
              <a:t>FUNDIÁRIA</a:t>
            </a:r>
            <a:r>
              <a:rPr lang="pt-BR" b="1" dirty="0">
                <a:latin typeface="Arial" panose="020B0604020202020204" pitchFamily="34" charset="0"/>
                <a:ea typeface="Times New Roman" panose="02020603050405020304" pitchFamily="18" charset="0"/>
              </a:rPr>
              <a:t>. Conforme requerimento prenotado neste Ofício, firmado pelo Município de Caçador/SC, </a:t>
            </a:r>
            <a:r>
              <a:rPr lang="pt-BR" b="1" spc="-15" dirty="0">
                <a:latin typeface="Arial" panose="020B0604020202020204" pitchFamily="34" charset="0"/>
                <a:ea typeface="Times New Roman" panose="02020603050405020304" pitchFamily="18" charset="0"/>
              </a:rPr>
              <a:t>instruído com os respectivos Auto de Demarcação Urbanística / Declaração de Área Consolidada (ADU), Projeto de Regularização Fundiária de Interesse Social e Certidão de Regularização Fundiária (CRF), bem como com os demais documentos dos artigos 35 e seguintes da Lei nº 13.465/17, devidamente arquivados nesta Serventia, </a:t>
            </a:r>
            <a:r>
              <a:rPr lang="pt-BR" b="1" u="sng" dirty="0">
                <a:latin typeface="Arial" panose="020B0604020202020204" pitchFamily="34" charset="0"/>
                <a:ea typeface="Times New Roman" panose="02020603050405020304" pitchFamily="18" charset="0"/>
              </a:rPr>
              <a:t>fica</a:t>
            </a:r>
            <a:r>
              <a:rPr lang="pt-BR" b="1" dirty="0">
                <a:latin typeface="Arial" panose="020B0604020202020204" pitchFamily="34" charset="0"/>
                <a:ea typeface="Times New Roman" panose="02020603050405020304" pitchFamily="18" charset="0"/>
              </a:rPr>
              <a:t> </a:t>
            </a:r>
            <a:r>
              <a:rPr lang="pt-BR" b="1" u="sng" dirty="0">
                <a:latin typeface="Arial" panose="020B0604020202020204" pitchFamily="34" charset="0"/>
                <a:ea typeface="Times New Roman" panose="02020603050405020304" pitchFamily="18" charset="0"/>
              </a:rPr>
              <a:t>registrada</a:t>
            </a:r>
            <a:r>
              <a:rPr lang="pt-BR" b="1" dirty="0">
                <a:latin typeface="Arial" panose="020B0604020202020204" pitchFamily="34" charset="0"/>
                <a:ea typeface="Times New Roman" panose="02020603050405020304" pitchFamily="18" charset="0"/>
              </a:rPr>
              <a:t> a transferência deste imóvel em favor de ____________________. ITBI: Isento, nos termos do Artigo 13, §2º da Lei Federal nº 13.465/17. DOI: Emitida. (Protocolo nº _______ em __/__/2019 – </a:t>
            </a:r>
            <a:r>
              <a:rPr lang="pt-BR" b="1" u="sng" dirty="0">
                <a:latin typeface="Arial" panose="020B0604020202020204" pitchFamily="34" charset="0"/>
                <a:ea typeface="Times New Roman" panose="02020603050405020304" pitchFamily="18" charset="0"/>
              </a:rPr>
              <a:t>FAZER NOVA PRENOTAÇÃO PARA REGISTRAR A TITULAÇÃO)</a:t>
            </a:r>
            <a:r>
              <a:rPr lang="pt-BR" b="1" dirty="0">
                <a:latin typeface="Arial" panose="020B0604020202020204" pitchFamily="34" charset="0"/>
                <a:ea typeface="Times New Roman" panose="02020603050405020304" pitchFamily="18" charset="0"/>
              </a:rPr>
              <a:t>. (Emolumentos: </a:t>
            </a:r>
            <a:r>
              <a:rPr lang="pt-BR" b="1" spc="-15" dirty="0">
                <a:latin typeface="Arial" panose="020B0604020202020204" pitchFamily="34" charset="0"/>
                <a:ea typeface="Times New Roman" panose="02020603050405020304" pitchFamily="18" charset="0"/>
              </a:rPr>
              <a:t>isento nos termos do artigo 13, §1º da Lei nº 13.465/17 e 53 do Decreto nº 9.310/18</a:t>
            </a:r>
            <a:r>
              <a:rPr lang="pt-BR" b="1" dirty="0">
                <a:latin typeface="Arial" panose="020B0604020202020204" pitchFamily="34" charset="0"/>
                <a:ea typeface="Times New Roman" panose="02020603050405020304" pitchFamily="18" charset="0"/>
              </a:rPr>
              <a:t>). (Selo isento nº _________). Caçador, __ de _______ de 2019. Dou fé. Renato Martins Silva - Oficial</a:t>
            </a:r>
            <a:r>
              <a:rPr lang="pt-BR" b="1" dirty="0" smtClean="0">
                <a:latin typeface="Arial" panose="020B0604020202020204" pitchFamily="34" charset="0"/>
                <a:ea typeface="Times New Roman" panose="02020603050405020304" pitchFamily="18" charset="0"/>
              </a:rPr>
              <a:t>:</a:t>
            </a:r>
          </a:p>
          <a:p>
            <a:pPr algn="just">
              <a:lnSpc>
                <a:spcPct val="115000"/>
              </a:lnSpc>
              <a:spcAft>
                <a:spcPts val="1000"/>
              </a:spcAft>
            </a:pPr>
            <a:endParaRPr lang="pt-BR" sz="1200" b="1"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17177516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46312FB8-7839-4AAC-A8B2-B76E01DBE54B}"/>
              </a:ext>
            </a:extLst>
          </p:cNvPr>
          <p:cNvSpPr/>
          <p:nvPr/>
        </p:nvSpPr>
        <p:spPr>
          <a:xfrm>
            <a:off x="119270" y="215807"/>
            <a:ext cx="12072730" cy="3248390"/>
          </a:xfrm>
          <a:prstGeom prst="rect">
            <a:avLst/>
          </a:prstGeom>
        </p:spPr>
        <p:txBody>
          <a:bodyPr wrap="square">
            <a:spAutoFit/>
          </a:bodyPr>
          <a:lstStyle/>
          <a:p>
            <a:pPr algn="ctr">
              <a:lnSpc>
                <a:spcPct val="115000"/>
              </a:lnSpc>
              <a:spcAft>
                <a:spcPts val="1000"/>
              </a:spcAft>
            </a:pPr>
            <a:endParaRPr lang="pt-BR" sz="4000" b="1" u="sng" dirty="0" smtClean="0">
              <a:latin typeface="Arial" panose="020B0604020202020204" pitchFamily="34" charset="0"/>
              <a:ea typeface="Times New Roman" panose="02020603050405020304" pitchFamily="18" charset="0"/>
            </a:endParaRPr>
          </a:p>
          <a:p>
            <a:pPr algn="ctr">
              <a:lnSpc>
                <a:spcPct val="115000"/>
              </a:lnSpc>
              <a:spcAft>
                <a:spcPts val="1000"/>
              </a:spcAft>
            </a:pPr>
            <a:endParaRPr lang="pt-BR" sz="4000" b="1" u="sng" dirty="0">
              <a:latin typeface="Arial" panose="020B0604020202020204" pitchFamily="34" charset="0"/>
              <a:ea typeface="Times New Roman" panose="02020603050405020304" pitchFamily="18" charset="0"/>
            </a:endParaRPr>
          </a:p>
          <a:p>
            <a:pPr algn="ctr">
              <a:lnSpc>
                <a:spcPct val="115000"/>
              </a:lnSpc>
              <a:spcAft>
                <a:spcPts val="1000"/>
              </a:spcAft>
            </a:pPr>
            <a:endParaRPr lang="pt-BR" sz="4000" b="1" u="sng" dirty="0" smtClean="0">
              <a:latin typeface="Arial" panose="020B0604020202020204" pitchFamily="34" charset="0"/>
              <a:ea typeface="Times New Roman" panose="02020603050405020304" pitchFamily="18" charset="0"/>
            </a:endParaRPr>
          </a:p>
          <a:p>
            <a:pPr algn="ctr">
              <a:lnSpc>
                <a:spcPct val="115000"/>
              </a:lnSpc>
              <a:spcAft>
                <a:spcPts val="1000"/>
              </a:spcAft>
            </a:pPr>
            <a:r>
              <a:rPr lang="pt-BR" sz="4000" b="1" u="sng" dirty="0" smtClean="0">
                <a:latin typeface="Arial" panose="020B0604020202020204" pitchFamily="34" charset="0"/>
                <a:ea typeface="Times New Roman" panose="02020603050405020304" pitchFamily="18" charset="0"/>
              </a:rPr>
              <a:t>MUITO OBRIGADO!</a:t>
            </a:r>
            <a:endParaRPr lang="pt-BR" sz="4000" b="1" u="sng"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45646051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46312FB8-7839-4AAC-A8B2-B76E01DBE54B}"/>
              </a:ext>
            </a:extLst>
          </p:cNvPr>
          <p:cNvSpPr/>
          <p:nvPr/>
        </p:nvSpPr>
        <p:spPr>
          <a:xfrm>
            <a:off x="119270" y="215807"/>
            <a:ext cx="12072730" cy="6999032"/>
          </a:xfrm>
          <a:prstGeom prst="rect">
            <a:avLst/>
          </a:prstGeom>
        </p:spPr>
        <p:txBody>
          <a:bodyPr wrap="square">
            <a:spAutoFit/>
          </a:bodyPr>
          <a:lstStyle/>
          <a:p>
            <a:pPr indent="333375" algn="just">
              <a:spcAft>
                <a:spcPts val="0"/>
              </a:spcAft>
            </a:pPr>
            <a:r>
              <a:rPr lang="pt-BR" sz="1400" b="1" dirty="0" err="1">
                <a:solidFill>
                  <a:srgbClr val="00B050"/>
                </a:solidFill>
                <a:latin typeface="Arial" panose="020B0604020202020204" pitchFamily="34" charset="0"/>
                <a:ea typeface="Times New Roman" panose="02020603050405020304" pitchFamily="18" charset="0"/>
              </a:rPr>
              <a:t>Obs</a:t>
            </a:r>
            <a:r>
              <a:rPr lang="pt-BR" sz="1400" b="1" dirty="0">
                <a:solidFill>
                  <a:srgbClr val="00B050"/>
                </a:solidFill>
                <a:latin typeface="Arial" panose="020B0604020202020204" pitchFamily="34" charset="0"/>
                <a:ea typeface="Times New Roman" panose="02020603050405020304" pitchFamily="18" charset="0"/>
              </a:rPr>
              <a:t> 1: posso averbar o ADU + registrar somente a etapa 1 (RF) e, no futuro, quando apresentada / reapresentada a CRF eu poderei fazer o registro da LF (titulação), sendo que essa LF poderá ser registrada totalmente ou por etapas (titulação de lote por lote)</a:t>
            </a:r>
            <a:endParaRPr lang="pt-BR" sz="1400" b="1" dirty="0">
              <a:solidFill>
                <a:srgbClr val="00B050"/>
              </a:solidFill>
              <a:latin typeface="Times New Roman" panose="02020603050405020304" pitchFamily="18" charset="0"/>
              <a:ea typeface="Times New Roman" panose="02020603050405020304" pitchFamily="18" charset="0"/>
            </a:endParaRPr>
          </a:p>
          <a:p>
            <a:pPr indent="333375" algn="just">
              <a:spcAft>
                <a:spcPts val="0"/>
              </a:spcAft>
            </a:pPr>
            <a:r>
              <a:rPr lang="pt-BR" sz="1400" b="1" dirty="0">
                <a:solidFill>
                  <a:srgbClr val="00B050"/>
                </a:solidFill>
                <a:latin typeface="Arial" panose="020B0604020202020204" pitchFamily="34" charset="0"/>
                <a:ea typeface="Times New Roman" panose="02020603050405020304" pitchFamily="18" charset="0"/>
              </a:rPr>
              <a:t>Coloco essa reflexão para ti pois, a princípio, não vejo possibilidade de interpretar a expressão “ato único” como uma pretensão do legislador de determinar que em um único ato registral eu tanto terei que indicar o registro da regularização fundiária + indicar o registro do parcelamento do solo que dela decorre + o registro da atribuição das unidades imobiliárias então criadas a diferentes beneficiados, até mesmo porque o registro dessa atribuição das propriedades não se dará na matrícula mãe (onde ocorrera o registro da regularização + do parcelamento), mas se dará em cada uma das matrículas filhas então criadas, e, dentro de cada uma delas, se dará o respectivo registro da atribuição da propriedade.</a:t>
            </a:r>
            <a:endParaRPr lang="pt-BR" sz="1400" b="1" dirty="0">
              <a:solidFill>
                <a:srgbClr val="00B050"/>
              </a:solidFill>
              <a:latin typeface="Times New Roman" panose="02020603050405020304" pitchFamily="18" charset="0"/>
              <a:ea typeface="Times New Roman" panose="02020603050405020304" pitchFamily="18" charset="0"/>
            </a:endParaRPr>
          </a:p>
          <a:p>
            <a:pPr indent="333375" algn="just">
              <a:spcAft>
                <a:spcPts val="0"/>
              </a:spcAft>
            </a:pPr>
            <a:r>
              <a:rPr lang="pt-BR" sz="1400" b="1" dirty="0">
                <a:solidFill>
                  <a:srgbClr val="00B050"/>
                </a:solidFill>
                <a:latin typeface="Arial" panose="020B0604020202020204" pitchFamily="34" charset="0"/>
                <a:ea typeface="Times New Roman" panose="02020603050405020304" pitchFamily="18" charset="0"/>
              </a:rPr>
              <a:t>Ao menos, caro Eduardo, é assim que estou imaginando, e o fundamento tal compreensão porque embora a 13.465 tenha autorizado a inobservância de vários princípios da atividade registral imobiliária, eu não fiquei com a impressão de que também o princípio da unicidade de matrícula poderia ser inobservado, ou seja, </a:t>
            </a:r>
            <a:r>
              <a:rPr lang="pt-BR" sz="1400" b="1" dirty="0" err="1">
                <a:solidFill>
                  <a:srgbClr val="00B050"/>
                </a:solidFill>
                <a:latin typeface="Arial" panose="020B0604020202020204" pitchFamily="34" charset="0"/>
                <a:ea typeface="Times New Roman" panose="02020603050405020304" pitchFamily="18" charset="0"/>
              </a:rPr>
              <a:t>registralmente</a:t>
            </a:r>
            <a:r>
              <a:rPr lang="pt-BR" sz="1400" b="1" dirty="0">
                <a:solidFill>
                  <a:srgbClr val="00B050"/>
                </a:solidFill>
                <a:latin typeface="Arial" panose="020B0604020202020204" pitchFamily="34" charset="0"/>
                <a:ea typeface="Times New Roman" panose="02020603050405020304" pitchFamily="18" charset="0"/>
              </a:rPr>
              <a:t> acho complicado promover dentro de uma única matrícula a indicação de que o seu imóvel objeto foi partilhado em vários, e ainda dentro da mesma matrícula única eu já fazer uma indicação de que a distribuição dessas várias unidades imobiliárias criadas se dará da seguinte forma: lote 1 para o João, lote 2 para o José, ...... e tão somente depois abrir a matrícula do lote 1 “já em nome do João”.</a:t>
            </a:r>
            <a:endParaRPr lang="pt-BR" sz="1400" b="1" dirty="0">
              <a:solidFill>
                <a:srgbClr val="00B050"/>
              </a:solidFill>
              <a:latin typeface="Times New Roman" panose="02020603050405020304" pitchFamily="18" charset="0"/>
              <a:ea typeface="Times New Roman" panose="02020603050405020304" pitchFamily="18" charset="0"/>
            </a:endParaRPr>
          </a:p>
          <a:p>
            <a:pPr indent="333375" algn="just">
              <a:spcAft>
                <a:spcPts val="0"/>
              </a:spcAft>
            </a:pPr>
            <a:r>
              <a:rPr lang="pt-BR" sz="1400" b="1" u="sng" dirty="0">
                <a:solidFill>
                  <a:srgbClr val="FF0000"/>
                </a:solidFill>
                <a:latin typeface="Arial" panose="020B0604020202020204" pitchFamily="34" charset="0"/>
                <a:ea typeface="Times New Roman" panose="02020603050405020304" pitchFamily="18" charset="0"/>
              </a:rPr>
              <a:t>Em suma, estou com a impressão de que a expressão “ato único” não diz respeito à forma como se darão os registros de atribuição de propriedade (eu teria que lançar na matrícula mãe tanto o ADU + RF + LF, e o pior, ao lançar a LF eu teria que dizer dentro dessa matrícula mãe que dos 10.000m² foram legitimados para </a:t>
            </a:r>
            <a:r>
              <a:rPr lang="pt-BR" sz="1400" b="1" u="sng" dirty="0" err="1">
                <a:solidFill>
                  <a:srgbClr val="FF0000"/>
                </a:solidFill>
                <a:latin typeface="Arial" panose="020B0604020202020204" pitchFamily="34" charset="0"/>
                <a:ea typeface="Times New Roman" panose="02020603050405020304" pitchFamily="18" charset="0"/>
              </a:rPr>
              <a:t>antonio</a:t>
            </a:r>
            <a:r>
              <a:rPr lang="pt-BR" sz="1400" b="1" u="sng" dirty="0">
                <a:solidFill>
                  <a:srgbClr val="FF0000"/>
                </a:solidFill>
                <a:latin typeface="Arial" panose="020B0604020202020204" pitchFamily="34" charset="0"/>
                <a:ea typeface="Times New Roman" panose="02020603050405020304" pitchFamily="18" charset="0"/>
              </a:rPr>
              <a:t> 500 + para </a:t>
            </a:r>
            <a:r>
              <a:rPr lang="pt-BR" sz="1400" b="1" u="sng" dirty="0" err="1">
                <a:solidFill>
                  <a:srgbClr val="FF0000"/>
                </a:solidFill>
                <a:latin typeface="Arial" panose="020B0604020202020204" pitchFamily="34" charset="0"/>
                <a:ea typeface="Times New Roman" panose="02020603050405020304" pitchFamily="18" charset="0"/>
              </a:rPr>
              <a:t>josé</a:t>
            </a:r>
            <a:r>
              <a:rPr lang="pt-BR" sz="1400" b="1" u="sng" dirty="0">
                <a:solidFill>
                  <a:srgbClr val="FF0000"/>
                </a:solidFill>
                <a:latin typeface="Arial" panose="020B0604020202020204" pitchFamily="34" charset="0"/>
                <a:ea typeface="Times New Roman" panose="02020603050405020304" pitchFamily="18" charset="0"/>
              </a:rPr>
              <a:t> 500 e etc..., já tendo que abrir as matrículas filhas em nome desses novos titulares, em flagrante quebra do p. da continuidade, mas diz respeito à opção do requerente em solicitar esse registro de atribuição de propriedade juntamente com o pedido de registro da regularização fundiária ou, diversamente, pedir, num primeiro momento, somente o registro da regularização fundiária para, em momento futuro, pedir o registro das legitimações fundiárias. (ou seja: fazer ou não em ato único é direcionado ao Município, não ao registrador)</a:t>
            </a:r>
            <a:endParaRPr lang="pt-BR" sz="1400" b="1" u="sng" dirty="0">
              <a:solidFill>
                <a:srgbClr val="FF0000"/>
              </a:solidFill>
              <a:latin typeface="Times New Roman" panose="02020603050405020304" pitchFamily="18" charset="0"/>
              <a:ea typeface="Times New Roman" panose="02020603050405020304" pitchFamily="18" charset="0"/>
            </a:endParaRPr>
          </a:p>
          <a:p>
            <a:pPr indent="333375" algn="just">
              <a:spcAft>
                <a:spcPts val="0"/>
              </a:spcAft>
            </a:pPr>
            <a:r>
              <a:rPr lang="pt-BR" sz="1400" b="1" dirty="0">
                <a:solidFill>
                  <a:srgbClr val="00B050"/>
                </a:solidFill>
                <a:latin typeface="Arial" panose="020B0604020202020204" pitchFamily="34" charset="0"/>
                <a:ea typeface="Times New Roman" panose="02020603050405020304" pitchFamily="18" charset="0"/>
              </a:rPr>
              <a:t>Contudo, alguns pensam diferente (vide texto do Eduardo):</a:t>
            </a:r>
            <a:endParaRPr lang="pt-BR" sz="1400" b="1" dirty="0">
              <a:solidFill>
                <a:srgbClr val="00B050"/>
              </a:solidFill>
              <a:latin typeface="Times New Roman" panose="02020603050405020304" pitchFamily="18" charset="0"/>
              <a:ea typeface="Times New Roman" panose="02020603050405020304" pitchFamily="18" charset="0"/>
            </a:endParaRPr>
          </a:p>
          <a:p>
            <a:pPr indent="333375" algn="just">
              <a:spcAft>
                <a:spcPts val="0"/>
              </a:spcAft>
            </a:pPr>
            <a:r>
              <a:rPr lang="pt-BR" sz="1400" b="1" dirty="0">
                <a:solidFill>
                  <a:srgbClr val="00B050"/>
                </a:solidFill>
                <a:latin typeface="Arial" panose="020B0604020202020204" pitchFamily="34" charset="0"/>
                <a:ea typeface="Times New Roman" panose="02020603050405020304" pitchFamily="18" charset="0"/>
              </a:rPr>
              <a:t>Por ato único de registro, colocado na lei como alternativa ao título de legitimação fundiária (já que se alude a um ou outro), penso que o título é que pode ser único, com eficácia </a:t>
            </a:r>
            <a:r>
              <a:rPr lang="pt-BR" sz="1400" b="1" dirty="0" err="1">
                <a:solidFill>
                  <a:srgbClr val="00B050"/>
                </a:solidFill>
                <a:latin typeface="Arial" panose="020B0604020202020204" pitchFamily="34" charset="0"/>
                <a:ea typeface="Times New Roman" panose="02020603050405020304" pitchFamily="18" charset="0"/>
              </a:rPr>
              <a:t>plúrima</a:t>
            </a:r>
            <a:r>
              <a:rPr lang="pt-BR" sz="1400" b="1" dirty="0">
                <a:solidFill>
                  <a:srgbClr val="00B050"/>
                </a:solidFill>
                <a:latin typeface="Arial" panose="020B0604020202020204" pitchFamily="34" charset="0"/>
                <a:ea typeface="Times New Roman" panose="02020603050405020304" pitchFamily="18" charset="0"/>
              </a:rPr>
              <a:t> (assim como um termo de legitimação fundiária pode ser </a:t>
            </a:r>
            <a:r>
              <a:rPr lang="pt-BR" sz="1400" b="1" dirty="0" err="1">
                <a:solidFill>
                  <a:srgbClr val="00B050"/>
                </a:solidFill>
                <a:latin typeface="Arial" panose="020B0604020202020204" pitchFamily="34" charset="0"/>
                <a:ea typeface="Times New Roman" panose="02020603050405020304" pitchFamily="18" charset="0"/>
              </a:rPr>
              <a:t>plúrimo</a:t>
            </a:r>
            <a:r>
              <a:rPr lang="pt-BR" sz="1400" b="1" dirty="0">
                <a:solidFill>
                  <a:srgbClr val="00B050"/>
                </a:solidFill>
                <a:latin typeface="Arial" panose="020B0604020202020204" pitchFamily="34" charset="0"/>
                <a:ea typeface="Times New Roman" panose="02020603050405020304" pitchFamily="18" charset="0"/>
              </a:rPr>
              <a:t>), dispensando um registro específico em cada matrícula. Assim a matrícula do lote já poderia ser aberta diretamente em nome do beneficiário, com a simples informação da forma de aquisição (doação, conforme CRF, p ex.), TAL QUAL UMA MATRÍCULA DE UNIDADE DE LOTEAMENTO, SÓ QUE JÁ COM O NOME DO NOVO TITULAR. Não haveria abertura com um R-1 ou uma AV-1, que só ocorreriam em caso de apresentação de títulos posteriores à aquisição.</a:t>
            </a:r>
            <a:endParaRPr lang="pt-BR" sz="1400" b="1" dirty="0">
              <a:solidFill>
                <a:srgbClr val="00B050"/>
              </a:solidFill>
              <a:latin typeface="Times New Roman" panose="02020603050405020304" pitchFamily="18" charset="0"/>
              <a:ea typeface="Times New Roman" panose="02020603050405020304" pitchFamily="18" charset="0"/>
            </a:endParaRPr>
          </a:p>
          <a:p>
            <a:pPr indent="333375" algn="just">
              <a:spcAft>
                <a:spcPts val="0"/>
              </a:spcAft>
            </a:pPr>
            <a:endParaRPr lang="pt-BR" sz="1400" b="1" dirty="0">
              <a:solidFill>
                <a:srgbClr val="00B050"/>
              </a:solidFill>
              <a:latin typeface="Times New Roman" panose="02020603050405020304" pitchFamily="18" charset="0"/>
              <a:ea typeface="Times New Roman" panose="02020603050405020304" pitchFamily="18" charset="0"/>
            </a:endParaRPr>
          </a:p>
          <a:p>
            <a:pPr algn="ctr"/>
            <a:endParaRPr lang="pt-BR" sz="1400" b="1" dirty="0">
              <a:solidFill>
                <a:srgbClr val="00B050"/>
              </a:solidFill>
              <a:latin typeface="Times New Roman" panose="02020603050405020304" pitchFamily="18" charset="0"/>
              <a:ea typeface="Times New Roman" panose="02020603050405020304" pitchFamily="18" charset="0"/>
            </a:endParaRPr>
          </a:p>
          <a:p>
            <a:pPr algn="ctr">
              <a:spcAft>
                <a:spcPts val="0"/>
              </a:spcAft>
            </a:pPr>
            <a:endParaRPr lang="pt-BR" sz="1400" b="1" dirty="0">
              <a:solidFill>
                <a:srgbClr val="00B050"/>
              </a:solidFill>
              <a:latin typeface="Arial" panose="020B0604020202020204" pitchFamily="34" charset="0"/>
              <a:ea typeface="Times New Roman" panose="02020603050405020304" pitchFamily="18" charset="0"/>
              <a:cs typeface="Arial" panose="020B0604020202020204" pitchFamily="34" charset="0"/>
            </a:endParaRPr>
          </a:p>
          <a:p>
            <a:pPr algn="just">
              <a:lnSpc>
                <a:spcPct val="115000"/>
              </a:lnSpc>
              <a:spcAft>
                <a:spcPts val="1000"/>
              </a:spcAft>
            </a:pPr>
            <a:endParaRPr lang="pt-BR" sz="1400" b="1" dirty="0">
              <a:solidFill>
                <a:srgbClr val="00B05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773813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4A9FB783-7E1C-4674-A337-F184ACFCAA9F}"/>
              </a:ext>
            </a:extLst>
          </p:cNvPr>
          <p:cNvSpPr/>
          <p:nvPr/>
        </p:nvSpPr>
        <p:spPr>
          <a:xfrm>
            <a:off x="112643" y="462576"/>
            <a:ext cx="11966713" cy="5632311"/>
          </a:xfrm>
          <a:prstGeom prst="rect">
            <a:avLst/>
          </a:prstGeom>
        </p:spPr>
        <p:txBody>
          <a:bodyPr wrap="square">
            <a:spAutoFit/>
          </a:bodyPr>
          <a:lstStyle/>
          <a:p>
            <a:pPr algn="ctr">
              <a:spcAft>
                <a:spcPts val="0"/>
              </a:spcAft>
            </a:pPr>
            <a:r>
              <a:rPr lang="pt-BR" sz="2400" b="1" u="sng" dirty="0">
                <a:solidFill>
                  <a:srgbClr val="00B050"/>
                </a:solidFill>
                <a:latin typeface="Arial" pitchFamily="34" charset="0"/>
                <a:ea typeface="Times New Roman" panose="02020603050405020304" pitchFamily="18" charset="0"/>
                <a:cs typeface="Arial" pitchFamily="34" charset="0"/>
              </a:rPr>
              <a:t>UNIFICAÇÃO OU NÃO DAS MATRÍCULAS?</a:t>
            </a:r>
            <a:endParaRPr lang="pt-BR" sz="2400" b="1" dirty="0">
              <a:solidFill>
                <a:srgbClr val="00B050"/>
              </a:solidFill>
              <a:effectLst/>
              <a:latin typeface="Arial" pitchFamily="34" charset="0"/>
              <a:ea typeface="Times New Roman" panose="02020603050405020304" pitchFamily="18" charset="0"/>
              <a:cs typeface="Arial" pitchFamily="34" charset="0"/>
            </a:endParaRPr>
          </a:p>
          <a:p>
            <a:pPr algn="just">
              <a:spcAft>
                <a:spcPts val="0"/>
              </a:spcAft>
            </a:pPr>
            <a:r>
              <a:rPr lang="pt-BR" sz="2400" b="1" dirty="0">
                <a:solidFill>
                  <a:srgbClr val="00B050"/>
                </a:solidFill>
                <a:latin typeface="Arial" panose="020B0604020202020204" pitchFamily="34" charset="0"/>
                <a:ea typeface="Times New Roman" panose="02020603050405020304" pitchFamily="18" charset="0"/>
                <a:cs typeface="Arial" pitchFamily="34" charset="0"/>
              </a:rPr>
              <a:t> </a:t>
            </a:r>
            <a:endParaRPr lang="pt-BR" sz="2400" b="1" dirty="0">
              <a:solidFill>
                <a:srgbClr val="00B050"/>
              </a:solidFill>
              <a:effectLst/>
              <a:latin typeface="Arial" pitchFamily="34" charset="0"/>
              <a:ea typeface="Times New Roman" panose="02020603050405020304" pitchFamily="18" charset="0"/>
              <a:cs typeface="Arial" pitchFamily="34" charset="0"/>
            </a:endParaRPr>
          </a:p>
          <a:p>
            <a:pPr indent="449580" algn="just">
              <a:spcAft>
                <a:spcPts val="0"/>
              </a:spcAft>
            </a:pPr>
            <a:r>
              <a:rPr lang="pt-BR" sz="2400" b="1" dirty="0">
                <a:solidFill>
                  <a:srgbClr val="00B050"/>
                </a:solidFill>
                <a:latin typeface="Arial" panose="020B0604020202020204" pitchFamily="34" charset="0"/>
                <a:ea typeface="Times New Roman" panose="02020603050405020304" pitchFamily="18" charset="0"/>
                <a:cs typeface="Arial" pitchFamily="34" charset="0"/>
              </a:rPr>
              <a:t>O artigo 47 do decreto bem como o artigo 49 da lei dizem que o registro da CRF deverá ser feito em todas as matrículas atingidas pelo projeto. A dúvida seria quanto à </a:t>
            </a:r>
            <a:r>
              <a:rPr lang="pt-BR" sz="2400" b="1" u="sng" dirty="0">
                <a:solidFill>
                  <a:srgbClr val="00B050"/>
                </a:solidFill>
                <a:latin typeface="Arial" panose="020B0604020202020204" pitchFamily="34" charset="0"/>
                <a:ea typeface="Times New Roman" panose="02020603050405020304" pitchFamily="18" charset="0"/>
                <a:cs typeface="Arial" pitchFamily="34" charset="0"/>
              </a:rPr>
              <a:t>necessidade, ou não, de unificarem-se todas as matrículas envolvidas</a:t>
            </a:r>
            <a:r>
              <a:rPr lang="pt-BR" sz="2400" b="1" dirty="0">
                <a:solidFill>
                  <a:srgbClr val="00B050"/>
                </a:solidFill>
                <a:latin typeface="Arial" panose="020B0604020202020204" pitchFamily="34" charset="0"/>
                <a:ea typeface="Times New Roman" panose="02020603050405020304" pitchFamily="18" charset="0"/>
                <a:cs typeface="Arial" pitchFamily="34" charset="0"/>
              </a:rPr>
              <a:t>. Compreendi, por ora, que nas hipóteses em que a </a:t>
            </a:r>
            <a:r>
              <a:rPr lang="pt-BR" sz="2400" b="1" u="sng" dirty="0">
                <a:solidFill>
                  <a:srgbClr val="00B050"/>
                </a:solidFill>
                <a:latin typeface="Arial" panose="020B0604020202020204" pitchFamily="34" charset="0"/>
                <a:ea typeface="Times New Roman" panose="02020603050405020304" pitchFamily="18" charset="0"/>
                <a:cs typeface="Arial" pitchFamily="34" charset="0"/>
              </a:rPr>
              <a:t>RF envolver várias matrículas e essas matrículas não corresponderem exatamente aos lotes criados eu terei que promover a unificação para depois fazer um novo parcelamento</a:t>
            </a:r>
            <a:r>
              <a:rPr lang="pt-BR" sz="2400" b="1" dirty="0">
                <a:solidFill>
                  <a:srgbClr val="00B050"/>
                </a:solidFill>
                <a:latin typeface="Arial" panose="020B0604020202020204" pitchFamily="34" charset="0"/>
                <a:ea typeface="Times New Roman" panose="02020603050405020304" pitchFamily="18" charset="0"/>
                <a:cs typeface="Arial" pitchFamily="34" charset="0"/>
              </a:rPr>
              <a:t>.</a:t>
            </a:r>
            <a:endParaRPr lang="pt-BR" sz="2400" b="1" dirty="0">
              <a:solidFill>
                <a:srgbClr val="00B050"/>
              </a:solidFill>
              <a:effectLst/>
              <a:latin typeface="Arial" pitchFamily="34" charset="0"/>
              <a:ea typeface="Times New Roman" panose="02020603050405020304" pitchFamily="18" charset="0"/>
              <a:cs typeface="Arial" pitchFamily="34" charset="0"/>
            </a:endParaRPr>
          </a:p>
          <a:p>
            <a:pPr indent="449580" algn="just">
              <a:spcAft>
                <a:spcPts val="0"/>
              </a:spcAft>
            </a:pPr>
            <a:r>
              <a:rPr lang="pt-BR" sz="2400" b="1" dirty="0">
                <a:solidFill>
                  <a:srgbClr val="00B050"/>
                </a:solidFill>
                <a:latin typeface="Arial" panose="020B0604020202020204" pitchFamily="34" charset="0"/>
                <a:ea typeface="Times New Roman" panose="02020603050405020304" pitchFamily="18" charset="0"/>
                <a:cs typeface="Arial" pitchFamily="34" charset="0"/>
              </a:rPr>
              <a:t> </a:t>
            </a:r>
            <a:endParaRPr lang="pt-BR" sz="2400" b="1" dirty="0">
              <a:solidFill>
                <a:srgbClr val="00B050"/>
              </a:solidFill>
              <a:effectLst/>
              <a:latin typeface="Arial" pitchFamily="34" charset="0"/>
              <a:ea typeface="Times New Roman" panose="02020603050405020304" pitchFamily="18" charset="0"/>
              <a:cs typeface="Arial" pitchFamily="34" charset="0"/>
            </a:endParaRPr>
          </a:p>
          <a:p>
            <a:pPr indent="449580" algn="just">
              <a:spcAft>
                <a:spcPts val="0"/>
              </a:spcAft>
            </a:pPr>
            <a:r>
              <a:rPr lang="pt-BR" sz="2400" b="1" dirty="0">
                <a:solidFill>
                  <a:srgbClr val="00B050"/>
                </a:solidFill>
                <a:latin typeface="Arial" panose="020B0604020202020204" pitchFamily="34" charset="0"/>
                <a:ea typeface="Times New Roman" panose="02020603050405020304" pitchFamily="18" charset="0"/>
                <a:cs typeface="Arial" pitchFamily="34" charset="0"/>
              </a:rPr>
              <a:t>Exemplo: RF com 3 matrículas de 10.000m², sendo que desses 30.000m² resultarão 150 unidades de 200m², inclusive com a peculiaridade de que algumas dessas unidades localizam-se, no mundo dos fatos, sobre 2 matrículas distintas. Nessas hipóteses eu terei que unificar as 3 matrículas para, depois, sobre a matrícula única, criar as unidades segundo o parcelamento fático ocorrido.</a:t>
            </a:r>
            <a:endParaRPr lang="pt-BR" sz="2400" b="1" dirty="0">
              <a:solidFill>
                <a:srgbClr val="00B050"/>
              </a:solidFill>
              <a:effectLst/>
              <a:latin typeface="Arial" pitchFamily="34" charset="0"/>
              <a:ea typeface="Times New Roman" panose="02020603050405020304" pitchFamily="18" charset="0"/>
              <a:cs typeface="Arial" pitchFamily="34" charset="0"/>
            </a:endParaRPr>
          </a:p>
          <a:p>
            <a:pPr indent="449580" algn="just">
              <a:spcAft>
                <a:spcPts val="0"/>
              </a:spcAft>
            </a:pPr>
            <a:r>
              <a:rPr lang="pt-BR" sz="2400" b="1" dirty="0">
                <a:solidFill>
                  <a:srgbClr val="00B050"/>
                </a:solidFill>
                <a:latin typeface="Arial" panose="020B0604020202020204" pitchFamily="34" charset="0"/>
                <a:ea typeface="Times New Roman" panose="02020603050405020304" pitchFamily="18" charset="0"/>
                <a:cs typeface="Arial" pitchFamily="34" charset="0"/>
              </a:rPr>
              <a:t> </a:t>
            </a:r>
            <a:endParaRPr lang="pt-BR" sz="2400" b="1" dirty="0">
              <a:solidFill>
                <a:srgbClr val="00B050"/>
              </a:solidFill>
              <a:effectLst/>
              <a:latin typeface="Arial" pitchFamily="34" charset="0"/>
              <a:ea typeface="Times New Roman" panose="02020603050405020304" pitchFamily="18" charset="0"/>
              <a:cs typeface="Arial" pitchFamily="34" charset="0"/>
            </a:endParaRPr>
          </a:p>
        </p:txBody>
      </p:sp>
    </p:spTree>
    <p:extLst>
      <p:ext uri="{BB962C8B-B14F-4D97-AF65-F5344CB8AC3E}">
        <p14:creationId xmlns:p14="http://schemas.microsoft.com/office/powerpoint/2010/main" val="198451242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450F2837-5028-4337-8A49-28ABDEE26A30}"/>
              </a:ext>
            </a:extLst>
          </p:cNvPr>
          <p:cNvSpPr/>
          <p:nvPr/>
        </p:nvSpPr>
        <p:spPr>
          <a:xfrm>
            <a:off x="132521" y="-7407"/>
            <a:ext cx="11926957" cy="6555641"/>
          </a:xfrm>
          <a:prstGeom prst="rect">
            <a:avLst/>
          </a:prstGeom>
        </p:spPr>
        <p:txBody>
          <a:bodyPr wrap="square">
            <a:spAutoFit/>
          </a:bodyPr>
          <a:lstStyle/>
          <a:p>
            <a:pPr indent="449580" algn="just">
              <a:spcAft>
                <a:spcPts val="0"/>
              </a:spcAft>
            </a:pPr>
            <a:r>
              <a:rPr lang="pt-BR" sz="2800" b="1" u="sng" dirty="0">
                <a:solidFill>
                  <a:srgbClr val="00B050"/>
                </a:solidFill>
                <a:latin typeface="Arial" pitchFamily="34" charset="0"/>
                <a:ea typeface="Times New Roman" panose="02020603050405020304" pitchFamily="18" charset="0"/>
                <a:cs typeface="Arial" pitchFamily="34" charset="0"/>
              </a:rPr>
              <a:t>Diversamente</a:t>
            </a:r>
            <a:r>
              <a:rPr lang="pt-BR" sz="2800" b="1" dirty="0">
                <a:solidFill>
                  <a:srgbClr val="00B050"/>
                </a:solidFill>
                <a:latin typeface="Arial" panose="020B0604020202020204" pitchFamily="34" charset="0"/>
                <a:ea typeface="Times New Roman" panose="02020603050405020304" pitchFamily="18" charset="0"/>
                <a:cs typeface="Arial" pitchFamily="34" charset="0"/>
              </a:rPr>
              <a:t>, se eu tiver uma RF que envolva </a:t>
            </a:r>
            <a:r>
              <a:rPr lang="pt-BR" sz="2800" b="1" u="sng" dirty="0">
                <a:solidFill>
                  <a:srgbClr val="00B050"/>
                </a:solidFill>
                <a:latin typeface="Arial" panose="020B0604020202020204" pitchFamily="34" charset="0"/>
                <a:ea typeface="Times New Roman" panose="02020603050405020304" pitchFamily="18" charset="0"/>
                <a:cs typeface="Arial" pitchFamily="34" charset="0"/>
              </a:rPr>
              <a:t>30 matrículas, e essas matrículas, em verdade, já se constituírem por 30 lotes diversos</a:t>
            </a:r>
            <a:r>
              <a:rPr lang="pt-BR" sz="2800" b="1" dirty="0">
                <a:solidFill>
                  <a:srgbClr val="00B050"/>
                </a:solidFill>
                <a:latin typeface="Arial" panose="020B0604020202020204" pitchFamily="34" charset="0"/>
                <a:ea typeface="Times New Roman" panose="02020603050405020304" pitchFamily="18" charset="0"/>
                <a:cs typeface="Arial" pitchFamily="34" charset="0"/>
              </a:rPr>
              <a:t>, e somado ao fato de que as unidades então edificadas encontram-se todas cada uma dentro do seu lote específico, não haverá razão para eu unificar 30 matrículas para na sequência parcelar novamente. Caso necessário eu deverei </a:t>
            </a:r>
            <a:r>
              <a:rPr lang="pt-BR" sz="2800" b="1" u="sng" dirty="0">
                <a:solidFill>
                  <a:srgbClr val="00B050"/>
                </a:solidFill>
                <a:latin typeface="Arial" panose="020B0604020202020204" pitchFamily="34" charset="0"/>
                <a:ea typeface="Times New Roman" panose="02020603050405020304" pitchFamily="18" charset="0"/>
                <a:cs typeface="Arial" pitchFamily="34" charset="0"/>
              </a:rPr>
              <a:t>apenas averbar uma melhor especialização</a:t>
            </a:r>
            <a:r>
              <a:rPr lang="pt-BR" sz="2800" b="1" dirty="0">
                <a:solidFill>
                  <a:srgbClr val="00B050"/>
                </a:solidFill>
                <a:latin typeface="Arial" panose="020B0604020202020204" pitchFamily="34" charset="0"/>
                <a:ea typeface="Times New Roman" panose="02020603050405020304" pitchFamily="18" charset="0"/>
                <a:cs typeface="Arial" pitchFamily="34" charset="0"/>
              </a:rPr>
              <a:t> de cada um desses lotes, de acordo com os memoriais descritivos apresentados.</a:t>
            </a:r>
            <a:endParaRPr lang="pt-BR" sz="2800" dirty="0">
              <a:solidFill>
                <a:srgbClr val="00B050"/>
              </a:solidFill>
              <a:effectLst/>
              <a:latin typeface="Arial" pitchFamily="34" charset="0"/>
              <a:ea typeface="Times New Roman" panose="02020603050405020304" pitchFamily="18" charset="0"/>
              <a:cs typeface="Arial" pitchFamily="34" charset="0"/>
            </a:endParaRPr>
          </a:p>
          <a:p>
            <a:pPr algn="just">
              <a:spcAft>
                <a:spcPts val="0"/>
              </a:spcAft>
            </a:pPr>
            <a:r>
              <a:rPr lang="pt-BR" sz="2800" b="1" dirty="0">
                <a:solidFill>
                  <a:srgbClr val="00B050"/>
                </a:solidFill>
                <a:latin typeface="Arial" panose="020B0604020202020204" pitchFamily="34" charset="0"/>
                <a:ea typeface="Times New Roman" panose="02020603050405020304" pitchFamily="18" charset="0"/>
                <a:cs typeface="Arial" pitchFamily="34" charset="0"/>
              </a:rPr>
              <a:t> </a:t>
            </a:r>
            <a:endParaRPr lang="pt-BR" sz="2800" dirty="0">
              <a:solidFill>
                <a:srgbClr val="00B050"/>
              </a:solidFill>
              <a:effectLst/>
              <a:latin typeface="Arial" pitchFamily="34" charset="0"/>
              <a:ea typeface="Times New Roman" panose="02020603050405020304" pitchFamily="18" charset="0"/>
              <a:cs typeface="Arial" pitchFamily="34" charset="0"/>
            </a:endParaRPr>
          </a:p>
          <a:p>
            <a:pPr indent="449580" algn="just">
              <a:spcAft>
                <a:spcPts val="0"/>
              </a:spcAft>
            </a:pPr>
            <a:r>
              <a:rPr lang="pt-BR" sz="2800" b="1" dirty="0">
                <a:solidFill>
                  <a:srgbClr val="00B050"/>
                </a:solidFill>
                <a:latin typeface="Arial" panose="020B0604020202020204" pitchFamily="34" charset="0"/>
                <a:ea typeface="Times New Roman" panose="02020603050405020304" pitchFamily="18" charset="0"/>
                <a:cs typeface="Arial" pitchFamily="34" charset="0"/>
              </a:rPr>
              <a:t>Referida interpretação se coaduna perfeitamente com a literalidade dos </a:t>
            </a:r>
            <a:r>
              <a:rPr lang="pt-BR" sz="2800" b="1" u="sng" dirty="0">
                <a:solidFill>
                  <a:srgbClr val="00B050"/>
                </a:solidFill>
                <a:latin typeface="Arial" panose="020B0604020202020204" pitchFamily="34" charset="0"/>
                <a:ea typeface="Times New Roman" panose="02020603050405020304" pitchFamily="18" charset="0"/>
                <a:cs typeface="Arial" pitchFamily="34" charset="0"/>
              </a:rPr>
              <a:t>artigos 42, II e §4º do Decreto e 44, II e §2º da Lei</a:t>
            </a:r>
            <a:r>
              <a:rPr lang="pt-BR" sz="2800" b="1" dirty="0">
                <a:solidFill>
                  <a:srgbClr val="00B050"/>
                </a:solidFill>
                <a:latin typeface="Arial" panose="020B0604020202020204" pitchFamily="34" charset="0"/>
                <a:ea typeface="Times New Roman" panose="02020603050405020304" pitchFamily="18" charset="0"/>
                <a:cs typeface="Arial" pitchFamily="34" charset="0"/>
              </a:rPr>
              <a:t>, e ainda, em especial, com o </a:t>
            </a:r>
            <a:r>
              <a:rPr lang="pt-BR" sz="2800" b="1" u="sng" dirty="0">
                <a:solidFill>
                  <a:srgbClr val="00B050"/>
                </a:solidFill>
                <a:latin typeface="Arial" panose="020B0604020202020204" pitchFamily="34" charset="0"/>
                <a:ea typeface="Times New Roman" panose="02020603050405020304" pitchFamily="18" charset="0"/>
                <a:cs typeface="Arial" pitchFamily="34" charset="0"/>
              </a:rPr>
              <a:t>artigo 46 da Lei</a:t>
            </a:r>
            <a:r>
              <a:rPr lang="pt-BR" sz="2800" b="1" dirty="0">
                <a:solidFill>
                  <a:srgbClr val="00B050"/>
                </a:solidFill>
                <a:latin typeface="Arial" panose="020B0604020202020204" pitchFamily="34" charset="0"/>
                <a:ea typeface="Times New Roman" panose="02020603050405020304" pitchFamily="18" charset="0"/>
                <a:cs typeface="Arial" pitchFamily="34" charset="0"/>
              </a:rPr>
              <a:t>. Não há nenhum sentido em se unificar vários lotes para, na sequência, parcelá-los novamente, somente em razão de a descrição correta dele (mundo dos fatos) ser um pouco diferente da constante das matrículas.</a:t>
            </a:r>
            <a:endParaRPr lang="pt-BR" sz="2800" dirty="0">
              <a:solidFill>
                <a:srgbClr val="00B050"/>
              </a:solidFill>
              <a:effectLst/>
              <a:latin typeface="Arial" pitchFamily="34" charset="0"/>
              <a:ea typeface="Times New Roman" panose="02020603050405020304" pitchFamily="18" charset="0"/>
              <a:cs typeface="Arial" pitchFamily="34" charset="0"/>
            </a:endParaRPr>
          </a:p>
        </p:txBody>
      </p:sp>
    </p:spTree>
    <p:extLst>
      <p:ext uri="{BB962C8B-B14F-4D97-AF65-F5344CB8AC3E}">
        <p14:creationId xmlns:p14="http://schemas.microsoft.com/office/powerpoint/2010/main" val="40719165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5874C139-8919-4FEA-A63C-FDC09847F023}"/>
              </a:ext>
            </a:extLst>
          </p:cNvPr>
          <p:cNvSpPr/>
          <p:nvPr/>
        </p:nvSpPr>
        <p:spPr>
          <a:xfrm>
            <a:off x="1" y="-14531"/>
            <a:ext cx="12192000" cy="6848029"/>
          </a:xfrm>
          <a:prstGeom prst="rect">
            <a:avLst/>
          </a:prstGeom>
        </p:spPr>
        <p:txBody>
          <a:bodyPr wrap="square">
            <a:spAutoFit/>
          </a:bodyPr>
          <a:lstStyle/>
          <a:p>
            <a:pPr indent="449580" algn="just">
              <a:spcAft>
                <a:spcPts val="0"/>
              </a:spcAft>
            </a:pPr>
            <a:r>
              <a:rPr lang="pt-BR" b="1" dirty="0">
                <a:solidFill>
                  <a:srgbClr val="00B050"/>
                </a:solidFill>
                <a:latin typeface="Arial" panose="020B0604020202020204" pitchFamily="34" charset="0"/>
                <a:ea typeface="Times New Roman" panose="02020603050405020304" pitchFamily="18" charset="0"/>
              </a:rPr>
              <a:t>Se o problema é a imprecisão da especialidade objetiva (diferença entre matrícula e mundo dos fatos) o correto é a aplicação do artigo 46 abaixo, que fala em averbação do memorial descritivo apresentado para fins da melhor especialidade objetiva – é ato de retificação simples, e não ato de averbação sem valor)</a:t>
            </a:r>
            <a:endParaRPr lang="pt-BR" sz="1200" dirty="0">
              <a:solidFill>
                <a:srgbClr val="00B050"/>
              </a:solidFill>
              <a:effectLst/>
              <a:latin typeface="Times New Roman" panose="02020603050405020304" pitchFamily="18" charset="0"/>
              <a:ea typeface="Times New Roman" panose="02020603050405020304" pitchFamily="18" charset="0"/>
            </a:endParaRPr>
          </a:p>
          <a:p>
            <a:pPr algn="just">
              <a:spcAft>
                <a:spcPts val="0"/>
              </a:spcAft>
            </a:pPr>
            <a:r>
              <a:rPr lang="pt-BR" b="1" dirty="0">
                <a:solidFill>
                  <a:srgbClr val="00B050"/>
                </a:solidFill>
                <a:latin typeface="Arial" panose="020B0604020202020204" pitchFamily="34" charset="0"/>
                <a:ea typeface="Times New Roman" panose="02020603050405020304" pitchFamily="18" charset="0"/>
              </a:rPr>
              <a:t> </a:t>
            </a:r>
            <a:endParaRPr lang="pt-BR" sz="1200" dirty="0">
              <a:solidFill>
                <a:srgbClr val="00B050"/>
              </a:solidFill>
              <a:effectLst/>
              <a:latin typeface="Times New Roman" panose="02020603050405020304" pitchFamily="18" charset="0"/>
              <a:ea typeface="Times New Roman" panose="02020603050405020304" pitchFamily="18" charset="0"/>
            </a:endParaRPr>
          </a:p>
          <a:p>
            <a:pPr marL="899160" algn="just">
              <a:spcAft>
                <a:spcPts val="0"/>
              </a:spcAft>
            </a:pPr>
            <a:r>
              <a:rPr lang="pt-BR" b="1" dirty="0">
                <a:solidFill>
                  <a:srgbClr val="00B050"/>
                </a:solidFill>
                <a:latin typeface="Arial" panose="020B0604020202020204" pitchFamily="34" charset="0"/>
                <a:ea typeface="Times New Roman" panose="02020603050405020304" pitchFamily="18" charset="0"/>
              </a:rPr>
              <a:t>Art. 46.  Para atendimento ao princípio da especialidade, o oficial do cartório de registro de imóveis adotará o memorial descritivo da gleba apresentado com o projeto de regularização fundiária e deverá averbá-lo na matrícula existente (averbação da melhor especialidade objetiva), anteriormente ao registro do projeto, independentemente de provocação, retificação, notificação, unificação ou apuração de disponibilidade ou remanescente.  (o artigo fala “independentemente de unificação”)</a:t>
            </a:r>
            <a:endParaRPr lang="pt-BR" sz="1200" dirty="0">
              <a:solidFill>
                <a:srgbClr val="00B050"/>
              </a:solidFill>
              <a:effectLst/>
              <a:latin typeface="Times New Roman" panose="02020603050405020304" pitchFamily="18" charset="0"/>
              <a:ea typeface="Times New Roman" panose="02020603050405020304" pitchFamily="18" charset="0"/>
            </a:endParaRPr>
          </a:p>
          <a:p>
            <a:pPr marL="899160" algn="just">
              <a:spcAft>
                <a:spcPts val="0"/>
              </a:spcAft>
            </a:pPr>
            <a:r>
              <a:rPr lang="pt-BR" dirty="0">
                <a:solidFill>
                  <a:srgbClr val="00B050"/>
                </a:solidFill>
                <a:latin typeface="Arial" panose="020B0604020202020204" pitchFamily="34" charset="0"/>
                <a:ea typeface="Times New Roman" panose="02020603050405020304" pitchFamily="18" charset="0"/>
              </a:rPr>
              <a:t> </a:t>
            </a:r>
            <a:endParaRPr lang="pt-BR" sz="1200" dirty="0">
              <a:solidFill>
                <a:srgbClr val="00B050"/>
              </a:solidFill>
              <a:effectLst/>
              <a:latin typeface="Times New Roman" panose="02020603050405020304" pitchFamily="18" charset="0"/>
              <a:ea typeface="Times New Roman" panose="02020603050405020304" pitchFamily="18" charset="0"/>
            </a:endParaRPr>
          </a:p>
          <a:p>
            <a:pPr marL="899160" algn="just">
              <a:spcAft>
                <a:spcPts val="0"/>
              </a:spcAft>
            </a:pPr>
            <a:r>
              <a:rPr lang="pt-BR" b="1" dirty="0">
                <a:solidFill>
                  <a:srgbClr val="00B050"/>
                </a:solidFill>
                <a:latin typeface="Arial" panose="020B0604020202020204" pitchFamily="34" charset="0"/>
                <a:ea typeface="Times New Roman" panose="02020603050405020304" pitchFamily="18" charset="0"/>
              </a:rPr>
              <a:t>§ 1</a:t>
            </a:r>
            <a:r>
              <a:rPr lang="pt-BR" b="1" u="sng" baseline="30000" dirty="0">
                <a:solidFill>
                  <a:srgbClr val="00B050"/>
                </a:solidFill>
                <a:latin typeface="Arial" panose="020B0604020202020204" pitchFamily="34" charset="0"/>
                <a:ea typeface="Times New Roman" panose="02020603050405020304" pitchFamily="18" charset="0"/>
              </a:rPr>
              <a:t>o</a:t>
            </a:r>
            <a:r>
              <a:rPr lang="pt-BR" b="1" dirty="0">
                <a:solidFill>
                  <a:srgbClr val="00B050"/>
                </a:solidFill>
                <a:latin typeface="Arial" panose="020B0604020202020204" pitchFamily="34" charset="0"/>
                <a:ea typeface="Times New Roman" panose="02020603050405020304" pitchFamily="18" charset="0"/>
              </a:rPr>
              <a:t> Se houver dúvida quanto à extensão da gleba matriculada, em razão da precariedade da descrição tabular, o oficial do cartório de registro de imóveis abrirá nova matrícula para a área destacada e averbará o referido destaque na matrícula matriz. </a:t>
            </a:r>
            <a:endParaRPr lang="pt-BR" sz="1200" dirty="0">
              <a:solidFill>
                <a:srgbClr val="00B050"/>
              </a:solidFill>
              <a:effectLst/>
              <a:latin typeface="Times New Roman" panose="02020603050405020304" pitchFamily="18" charset="0"/>
              <a:ea typeface="Times New Roman" panose="02020603050405020304" pitchFamily="18" charset="0"/>
            </a:endParaRPr>
          </a:p>
          <a:p>
            <a:pPr algn="just">
              <a:spcAft>
                <a:spcPts val="0"/>
              </a:spcAft>
            </a:pPr>
            <a:r>
              <a:rPr lang="pt-BR" dirty="0">
                <a:solidFill>
                  <a:srgbClr val="00B050"/>
                </a:solidFill>
                <a:latin typeface="Arial" panose="020B0604020202020204" pitchFamily="34" charset="0"/>
                <a:ea typeface="Times New Roman" panose="02020603050405020304" pitchFamily="18" charset="0"/>
              </a:rPr>
              <a:t> </a:t>
            </a:r>
            <a:endParaRPr lang="pt-BR" sz="1200" dirty="0">
              <a:solidFill>
                <a:srgbClr val="00B050"/>
              </a:solidFill>
              <a:effectLst/>
              <a:latin typeface="Times New Roman" panose="02020603050405020304" pitchFamily="18" charset="0"/>
              <a:ea typeface="Times New Roman" panose="02020603050405020304" pitchFamily="18" charset="0"/>
            </a:endParaRPr>
          </a:p>
          <a:p>
            <a:pPr algn="just">
              <a:spcAft>
                <a:spcPts val="0"/>
              </a:spcAft>
            </a:pPr>
            <a:r>
              <a:rPr lang="pt-BR" b="1" dirty="0">
                <a:solidFill>
                  <a:srgbClr val="00B050"/>
                </a:solidFill>
                <a:latin typeface="Arial" panose="020B0604020202020204" pitchFamily="34" charset="0"/>
                <a:ea typeface="Times New Roman" panose="02020603050405020304" pitchFamily="18" charset="0"/>
              </a:rPr>
              <a:t>	No mesmo sentido o decreto:</a:t>
            </a:r>
            <a:endParaRPr lang="pt-BR" sz="1200" dirty="0">
              <a:solidFill>
                <a:srgbClr val="00B050"/>
              </a:solidFill>
              <a:effectLst/>
              <a:latin typeface="Times New Roman" panose="02020603050405020304" pitchFamily="18" charset="0"/>
              <a:ea typeface="Times New Roman" panose="02020603050405020304" pitchFamily="18" charset="0"/>
            </a:endParaRPr>
          </a:p>
          <a:p>
            <a:pPr marL="809625" algn="just">
              <a:spcBef>
                <a:spcPts val="1500"/>
              </a:spcBef>
              <a:spcAft>
                <a:spcPts val="1500"/>
              </a:spcAft>
            </a:pPr>
            <a:r>
              <a:rPr lang="pt-BR" b="1" dirty="0">
                <a:solidFill>
                  <a:srgbClr val="00B050"/>
                </a:solidFill>
                <a:latin typeface="Arial" panose="020B0604020202020204" pitchFamily="34" charset="0"/>
                <a:ea typeface="Times New Roman" panose="02020603050405020304" pitchFamily="18" charset="0"/>
              </a:rPr>
              <a:t>Art. 44.  Para atendimento ao princípio da especialidade, o oficial do cartório de registro de imóveis adotará o memorial descritivo da gleba apresentado com o projeto de regularização fundiária e deverá averbá-lo na matrícula existente anteriormente ao registro do projeto, independentemente de provocação, retificação, notificação, unificação ou apuração de disponibilidade ou de área remanescente.</a:t>
            </a:r>
            <a:endParaRPr lang="pt-BR" sz="1200" dirty="0">
              <a:solidFill>
                <a:srgbClr val="00B050"/>
              </a:solidFill>
              <a:effectLst/>
              <a:latin typeface="Times New Roman" panose="02020603050405020304" pitchFamily="18" charset="0"/>
              <a:ea typeface="Times New Roman" panose="02020603050405020304" pitchFamily="18" charset="0"/>
            </a:endParaRPr>
          </a:p>
          <a:p>
            <a:r>
              <a:rPr lang="pt-BR" b="1" dirty="0">
                <a:solidFill>
                  <a:srgbClr val="00B050"/>
                </a:solidFill>
                <a:latin typeface="Arial" panose="020B0604020202020204" pitchFamily="34" charset="0"/>
                <a:ea typeface="Times New Roman" panose="02020603050405020304" pitchFamily="18" charset="0"/>
              </a:rPr>
              <a:t>§ 1º Na hipótese de haver dúvida quanto à extensão da gleba matriculada, em razão da precariedade da descrição tabular, o oficial do cartório de registro de imóveis abrirá nova matrícula para a área destacada e averbará o destaque na matrícula matriz. </a:t>
            </a:r>
            <a:endParaRPr lang="pt-BR" dirty="0">
              <a:solidFill>
                <a:srgbClr val="00B050"/>
              </a:solidFill>
            </a:endParaRPr>
          </a:p>
        </p:txBody>
      </p:sp>
    </p:spTree>
    <p:extLst>
      <p:ext uri="{BB962C8B-B14F-4D97-AF65-F5344CB8AC3E}">
        <p14:creationId xmlns:p14="http://schemas.microsoft.com/office/powerpoint/2010/main" val="15454081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231F5FE7-2D46-4DE0-9A61-BD8DA7CEED52}"/>
              </a:ext>
            </a:extLst>
          </p:cNvPr>
          <p:cNvSpPr/>
          <p:nvPr/>
        </p:nvSpPr>
        <p:spPr>
          <a:xfrm>
            <a:off x="198783" y="123303"/>
            <a:ext cx="11847443" cy="7171194"/>
          </a:xfrm>
          <a:prstGeom prst="rect">
            <a:avLst/>
          </a:prstGeom>
        </p:spPr>
        <p:txBody>
          <a:bodyPr wrap="square">
            <a:spAutoFit/>
          </a:bodyPr>
          <a:lstStyle/>
          <a:p>
            <a:pPr algn="ctr">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Áreas públicas ou privadas </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(dispensa desafetação)</a:t>
            </a:r>
            <a:endParaRPr lang="pt-BR"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endParaRPr lang="pt-BR" sz="20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Parcelamento irregular ou clandestino</a:t>
            </a:r>
            <a:endParaRPr lang="pt-BR" sz="20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endParaRPr lang="pt-BR" sz="20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Condomínios ordinários de frações ideais </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(individuação dos lotes)</a:t>
            </a:r>
            <a:endParaRPr lang="pt-BR"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endParaRPr lang="pt-BR" sz="2000" b="1" dirty="0">
              <a:latin typeface="Arial" panose="020B0604020202020204" pitchFamily="34" charset="0"/>
              <a:ea typeface="Times New Roman" panose="02020603050405020304" pitchFamily="18" charset="0"/>
              <a:cs typeface="Arial" panose="020B0604020202020204" pitchFamily="34" charset="0"/>
            </a:endParaRPr>
          </a:p>
          <a:p>
            <a:pPr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	</a:t>
            </a:r>
            <a:r>
              <a:rPr lang="pt-BR" sz="2000" b="1" u="sng" dirty="0">
                <a:latin typeface="Arial" panose="020B0604020202020204" pitchFamily="34" charset="0"/>
                <a:ea typeface="Times New Roman" panose="02020603050405020304" pitchFamily="18" charset="0"/>
                <a:cs typeface="Arial" panose="020B0604020202020204" pitchFamily="34" charset="0"/>
              </a:rPr>
              <a:t>Conjuntos habitacionais públicos ou privados</a:t>
            </a:r>
            <a:r>
              <a:rPr lang="pt-BR" sz="2000" b="1" dirty="0">
                <a:latin typeface="Arial" panose="020B0604020202020204" pitchFamily="34" charset="0"/>
                <a:ea typeface="Times New Roman" panose="02020603050405020304" pitchFamily="18" charset="0"/>
                <a:cs typeface="Arial" panose="020B0604020202020204" pitchFamily="34" charset="0"/>
              </a:rPr>
              <a:t> (parcelamento do solo com unidades edificadas isoladas, com edificações em condomínio, condomínios horizontais ou verticais, ou ambas as modalidades de parcelamento e condomínio), condomínios de interesse social construídos pelo poder público (Art. 13, §3º c/c Art. 59, §1º)</a:t>
            </a:r>
          </a:p>
          <a:p>
            <a:pPr algn="ctr">
              <a:spcAft>
                <a:spcPts val="0"/>
              </a:spcAft>
            </a:pPr>
            <a:endParaRPr lang="pt-BR" sz="20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Áreas de risco </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(medidas para minimizar)</a:t>
            </a:r>
            <a:endParaRPr lang="pt-BR" sz="20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endParaRPr lang="pt-BR" sz="2000" b="1" dirty="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Abaixo da FMP / ausência de áreas </a:t>
            </a:r>
            <a:r>
              <a:rPr lang="pt-BR" sz="2000" b="1" dirty="0" smtClean="0">
                <a:latin typeface="Arial" panose="020B0604020202020204" pitchFamily="34" charset="0"/>
                <a:ea typeface="Times New Roman" panose="02020603050405020304" pitchFamily="18" charset="0"/>
                <a:cs typeface="Arial" panose="020B0604020202020204" pitchFamily="34" charset="0"/>
              </a:rPr>
              <a:t>públicas / </a:t>
            </a:r>
            <a:r>
              <a:rPr lang="pt-BR" sz="2000" b="1" dirty="0">
                <a:latin typeface="Arial" panose="020B0604020202020204" pitchFamily="34" charset="0"/>
                <a:ea typeface="Times New Roman" panose="02020603050405020304" pitchFamily="18" charset="0"/>
                <a:cs typeface="Arial" panose="020B0604020202020204" pitchFamily="34" charset="0"/>
              </a:rPr>
              <a:t>parâmetros urbanísticos e edilícios (Art. 11, §1º)</a:t>
            </a:r>
          </a:p>
          <a:p>
            <a:pPr algn="ctr">
              <a:spcAft>
                <a:spcPts val="0"/>
              </a:spcAft>
            </a:pPr>
            <a:endParaRPr lang="pt-BR" sz="20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Fins residenciais ou comerciais (Art. 13, §4º)</a:t>
            </a:r>
          </a:p>
          <a:p>
            <a:pPr algn="ctr"/>
            <a:endParaRPr lang="pt-BR" sz="2000" b="1" dirty="0">
              <a:solidFill>
                <a:srgbClr val="FF0000"/>
              </a:solidFill>
              <a:latin typeface="Arial" panose="020B0604020202020204" pitchFamily="34" charset="0"/>
              <a:cs typeface="Arial" panose="020B0604020202020204" pitchFamily="34" charset="0"/>
            </a:endParaRPr>
          </a:p>
          <a:p>
            <a:pPr algn="just"/>
            <a:r>
              <a:rPr lang="pt-BR" sz="2000" b="1" dirty="0">
                <a:latin typeface="Arial" panose="020B0604020202020204" pitchFamily="34" charset="0"/>
                <a:ea typeface="Times New Roman" panose="02020603050405020304" pitchFamily="18" charset="0"/>
                <a:cs typeface="Arial" panose="020B0604020202020204" pitchFamily="34" charset="0"/>
              </a:rPr>
              <a:t>	Art. 39, § 5º </a:t>
            </a:r>
            <a:r>
              <a:rPr lang="pt-BR" sz="2000" b="1" u="sng" dirty="0">
                <a:latin typeface="Arial" panose="020B0604020202020204" pitchFamily="34" charset="0"/>
                <a:ea typeface="Times New Roman" panose="02020603050405020304" pitchFamily="18" charset="0"/>
                <a:cs typeface="Arial" panose="020B0604020202020204" pitchFamily="34" charset="0"/>
              </a:rPr>
              <a:t>Esta Lei não se aplica aos núcleos urbanos informais situados em </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áreas indispensáveis à segurança nacional ou de interesse da defesa</a:t>
            </a:r>
            <a:r>
              <a:rPr lang="pt-BR" sz="2000" b="1" dirty="0">
                <a:latin typeface="Arial" panose="020B0604020202020204" pitchFamily="34" charset="0"/>
                <a:ea typeface="Times New Roman" panose="02020603050405020304" pitchFamily="18" charset="0"/>
                <a:cs typeface="Arial" panose="020B0604020202020204" pitchFamily="34" charset="0"/>
              </a:rPr>
              <a:t>, assim reconhecidas em decreto do Poder Executivo federal. </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r>
              <a:rPr lang="pt-BR" sz="2000" b="1" dirty="0" err="1">
                <a:solidFill>
                  <a:srgbClr val="FF0000"/>
                </a:solidFill>
                <a:latin typeface="Arial" panose="020B0604020202020204" pitchFamily="34" charset="0"/>
                <a:ea typeface="Times New Roman" panose="02020603050405020304" pitchFamily="18" charset="0"/>
                <a:cs typeface="Arial" panose="020B0604020202020204" pitchFamily="34" charset="0"/>
              </a:rPr>
              <a:t>Obs</a:t>
            </a:r>
            <a:r>
              <a:rPr lang="pt-B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 faixa de fronteira)</a:t>
            </a:r>
            <a:endParaRPr lang="pt-BR" sz="2000" b="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algn="ctr"/>
            <a:endParaRPr lang="pt-BR" sz="2000" b="1" dirty="0">
              <a:solidFill>
                <a:srgbClr val="FF0000"/>
              </a:solidFill>
              <a:latin typeface="Arial" panose="020B0604020202020204" pitchFamily="34" charset="0"/>
              <a:cs typeface="Arial" panose="020B0604020202020204" pitchFamily="34" charset="0"/>
            </a:endParaRPr>
          </a:p>
          <a:p>
            <a:pPr algn="ctr">
              <a:spcAft>
                <a:spcPts val="0"/>
              </a:spcAft>
            </a:pPr>
            <a:endParaRPr lang="pt-BR" sz="20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 </a:t>
            </a:r>
            <a:endParaRPr lang="pt-BR" sz="20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05991268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F1821EA1-68D2-4F22-999D-F64B25C0048E}"/>
              </a:ext>
            </a:extLst>
          </p:cNvPr>
          <p:cNvSpPr/>
          <p:nvPr/>
        </p:nvSpPr>
        <p:spPr>
          <a:xfrm>
            <a:off x="119271" y="1712819"/>
            <a:ext cx="11926956" cy="4070345"/>
          </a:xfrm>
          <a:prstGeom prst="rect">
            <a:avLst/>
          </a:prstGeom>
        </p:spPr>
        <p:txBody>
          <a:bodyPr wrap="square">
            <a:spAutoFit/>
          </a:bodyPr>
          <a:lstStyle/>
          <a:p>
            <a:pPr algn="just">
              <a:spcBef>
                <a:spcPts val="1500"/>
              </a:spcBef>
              <a:spcAft>
                <a:spcPts val="1500"/>
              </a:spcAft>
            </a:pPr>
            <a:r>
              <a:rPr lang="pt-BR" b="1" u="sng" dirty="0">
                <a:solidFill>
                  <a:srgbClr val="00B050"/>
                </a:solidFill>
                <a:latin typeface="Arial" panose="020B0604020202020204" pitchFamily="34" charset="0"/>
                <a:ea typeface="Times New Roman" panose="02020603050405020304" pitchFamily="18" charset="0"/>
              </a:rPr>
              <a:t>Destaque:</a:t>
            </a:r>
            <a:r>
              <a:rPr lang="pt-BR" b="1" dirty="0">
                <a:solidFill>
                  <a:srgbClr val="00B050"/>
                </a:solidFill>
                <a:latin typeface="Arial" panose="020B0604020202020204" pitchFamily="34" charset="0"/>
                <a:ea typeface="Times New Roman" panose="02020603050405020304" pitchFamily="18" charset="0"/>
              </a:rPr>
              <a:t> </a:t>
            </a:r>
            <a:r>
              <a:rPr lang="pt-BR" b="1" u="sng" dirty="0">
                <a:solidFill>
                  <a:srgbClr val="00B050"/>
                </a:solidFill>
                <a:latin typeface="Arial" panose="020B0604020202020204" pitchFamily="34" charset="0"/>
                <a:ea typeface="Times New Roman" panose="02020603050405020304" pitchFamily="18" charset="0"/>
              </a:rPr>
              <a:t>nessas hipóteses em que não ocorrer a unificação das matrículas para depois promover-se novo registro de parcelamento eu também não terei registro isolado da regularização fundiária, em apartado do registro da legitimação fundiária</a:t>
            </a:r>
            <a:r>
              <a:rPr lang="pt-BR" b="1" dirty="0">
                <a:solidFill>
                  <a:srgbClr val="00B050"/>
                </a:solidFill>
                <a:latin typeface="Arial" panose="020B0604020202020204" pitchFamily="34" charset="0"/>
                <a:ea typeface="Times New Roman" panose="02020603050405020304" pitchFamily="18" charset="0"/>
              </a:rPr>
              <a:t>. Basta, para tanto, examinar o teor do artigo 44 da lei, que diz que o registro do projeto de </a:t>
            </a:r>
            <a:r>
              <a:rPr lang="pt-BR" b="1" dirty="0" err="1">
                <a:solidFill>
                  <a:srgbClr val="00B050"/>
                </a:solidFill>
                <a:latin typeface="Arial" panose="020B0604020202020204" pitchFamily="34" charset="0"/>
                <a:ea typeface="Times New Roman" panose="02020603050405020304" pitchFamily="18" charset="0"/>
              </a:rPr>
              <a:t>Reurb</a:t>
            </a:r>
            <a:r>
              <a:rPr lang="pt-BR" b="1" dirty="0">
                <a:solidFill>
                  <a:srgbClr val="00B050"/>
                </a:solidFill>
                <a:latin typeface="Arial" panose="020B0604020202020204" pitchFamily="34" charset="0"/>
                <a:ea typeface="Times New Roman" panose="02020603050405020304" pitchFamily="18" charset="0"/>
              </a:rPr>
              <a:t> importa em registro dos direitos reais. Esse ato de registro da legitimação fundiária é ato de registro com valor.</a:t>
            </a:r>
            <a:endParaRPr lang="pt-BR" sz="1200" dirty="0">
              <a:solidFill>
                <a:srgbClr val="00B050"/>
              </a:solidFill>
              <a:effectLst/>
              <a:latin typeface="Times New Roman" panose="02020603050405020304" pitchFamily="18" charset="0"/>
              <a:ea typeface="Times New Roman" panose="02020603050405020304" pitchFamily="18" charset="0"/>
            </a:endParaRPr>
          </a:p>
          <a:p>
            <a:pPr marL="782955" indent="333375" algn="just"/>
            <a:r>
              <a:rPr lang="pt-BR" b="1" dirty="0">
                <a:solidFill>
                  <a:srgbClr val="00B050"/>
                </a:solidFill>
                <a:latin typeface="Arial" panose="020B0604020202020204" pitchFamily="34" charset="0"/>
                <a:ea typeface="Times New Roman" panose="02020603050405020304" pitchFamily="18" charset="0"/>
              </a:rPr>
              <a:t>Art. 44.  Recebida a CRF, cumprirá ao oficial do cartório de registro de imóveis prenotá-la, autuá-la, instaurar o procedimento registral e, no prazo de quinze dias, emitir a respectiva nota de exigência ou praticar os atos tendentes ao registro. (</a:t>
            </a:r>
            <a:r>
              <a:rPr lang="pt-BR" b="1" dirty="0" err="1">
                <a:solidFill>
                  <a:srgbClr val="00B050"/>
                </a:solidFill>
                <a:latin typeface="Arial" panose="020B0604020202020204" pitchFamily="34" charset="0"/>
                <a:ea typeface="Times New Roman" panose="02020603050405020304" pitchFamily="18" charset="0"/>
              </a:rPr>
              <a:t>Obs</a:t>
            </a:r>
            <a:r>
              <a:rPr lang="pt-BR" b="1" dirty="0">
                <a:solidFill>
                  <a:srgbClr val="00B050"/>
                </a:solidFill>
                <a:latin typeface="Arial" panose="020B0604020202020204" pitchFamily="34" charset="0"/>
                <a:ea typeface="Times New Roman" panose="02020603050405020304" pitchFamily="18" charset="0"/>
              </a:rPr>
              <a:t>: atos tendentes a registro 15 dias x atos de registro 60 + 60 dias)  </a:t>
            </a:r>
            <a:endParaRPr lang="pt-BR" dirty="0">
              <a:solidFill>
                <a:srgbClr val="00B050"/>
              </a:solidFill>
              <a:latin typeface="Times New Roman" panose="02020603050405020304" pitchFamily="18" charset="0"/>
              <a:ea typeface="Times New Roman" panose="02020603050405020304" pitchFamily="18" charset="0"/>
            </a:endParaRPr>
          </a:p>
          <a:p>
            <a:pPr marL="782955" indent="333375" algn="just"/>
            <a:r>
              <a:rPr lang="pt-BR" b="1" dirty="0">
                <a:solidFill>
                  <a:srgbClr val="00B050"/>
                </a:solidFill>
                <a:latin typeface="Arial" panose="020B0604020202020204" pitchFamily="34" charset="0"/>
                <a:ea typeface="Times New Roman" panose="02020603050405020304" pitchFamily="18" charset="0"/>
              </a:rPr>
              <a:t>§ 1</a:t>
            </a:r>
            <a:r>
              <a:rPr lang="pt-BR" b="1" u="sng" baseline="30000" dirty="0">
                <a:solidFill>
                  <a:srgbClr val="00B050"/>
                </a:solidFill>
                <a:latin typeface="Arial" panose="020B0604020202020204" pitchFamily="34" charset="0"/>
                <a:ea typeface="Times New Roman" panose="02020603050405020304" pitchFamily="18" charset="0"/>
              </a:rPr>
              <a:t>o</a:t>
            </a:r>
            <a:r>
              <a:rPr lang="pt-BR" b="1" dirty="0">
                <a:solidFill>
                  <a:srgbClr val="00B050"/>
                </a:solidFill>
                <a:latin typeface="Arial" panose="020B0604020202020204" pitchFamily="34" charset="0"/>
                <a:ea typeface="Times New Roman" panose="02020603050405020304" pitchFamily="18" charset="0"/>
              </a:rPr>
              <a:t> O registro do projeto </a:t>
            </a:r>
            <a:r>
              <a:rPr lang="pt-BR" b="1" dirty="0" err="1">
                <a:solidFill>
                  <a:srgbClr val="00B050"/>
                </a:solidFill>
                <a:latin typeface="Arial" panose="020B0604020202020204" pitchFamily="34" charset="0"/>
                <a:ea typeface="Times New Roman" panose="02020603050405020304" pitchFamily="18" charset="0"/>
              </a:rPr>
              <a:t>Reurb</a:t>
            </a:r>
            <a:r>
              <a:rPr lang="pt-BR" b="1" dirty="0">
                <a:solidFill>
                  <a:srgbClr val="00B050"/>
                </a:solidFill>
                <a:latin typeface="Arial" panose="020B0604020202020204" pitchFamily="34" charset="0"/>
                <a:ea typeface="Times New Roman" panose="02020603050405020304" pitchFamily="18" charset="0"/>
              </a:rPr>
              <a:t> aprovado importa em: </a:t>
            </a:r>
            <a:endParaRPr lang="pt-BR" dirty="0">
              <a:solidFill>
                <a:srgbClr val="00B050"/>
              </a:solidFill>
              <a:latin typeface="Times New Roman" panose="02020603050405020304" pitchFamily="18" charset="0"/>
              <a:ea typeface="Times New Roman" panose="02020603050405020304" pitchFamily="18" charset="0"/>
            </a:endParaRPr>
          </a:p>
          <a:p>
            <a:pPr marL="782955" indent="333375" algn="just"/>
            <a:r>
              <a:rPr lang="pt-BR" b="1" dirty="0">
                <a:solidFill>
                  <a:srgbClr val="00B050"/>
                </a:solidFill>
                <a:latin typeface="Arial" panose="020B0604020202020204" pitchFamily="34" charset="0"/>
                <a:ea typeface="Times New Roman" panose="02020603050405020304" pitchFamily="18" charset="0"/>
              </a:rPr>
              <a:t>I - abertura de nova matrícula, quando for o caso; </a:t>
            </a:r>
            <a:endParaRPr lang="pt-BR" dirty="0">
              <a:solidFill>
                <a:srgbClr val="00B050"/>
              </a:solidFill>
              <a:latin typeface="Times New Roman" panose="02020603050405020304" pitchFamily="18" charset="0"/>
              <a:ea typeface="Times New Roman" panose="02020603050405020304" pitchFamily="18" charset="0"/>
            </a:endParaRPr>
          </a:p>
          <a:p>
            <a:pPr marL="782955" indent="333375" algn="just"/>
            <a:r>
              <a:rPr lang="pt-BR" b="1" dirty="0">
                <a:solidFill>
                  <a:srgbClr val="00B050"/>
                </a:solidFill>
                <a:latin typeface="Arial" panose="020B0604020202020204" pitchFamily="34" charset="0"/>
                <a:ea typeface="Times New Roman" panose="02020603050405020304" pitchFamily="18" charset="0"/>
              </a:rPr>
              <a:t>II - abertura de matrículas individualizadas para os lotes e áreas públicas resultantes do projeto de regularização aprovado; e </a:t>
            </a:r>
            <a:endParaRPr lang="pt-BR" dirty="0">
              <a:solidFill>
                <a:srgbClr val="00B050"/>
              </a:solidFill>
              <a:latin typeface="Times New Roman" panose="02020603050405020304" pitchFamily="18" charset="0"/>
              <a:ea typeface="Times New Roman" panose="02020603050405020304" pitchFamily="18" charset="0"/>
            </a:endParaRPr>
          </a:p>
          <a:p>
            <a:r>
              <a:rPr lang="pt-BR" sz="1200" b="1" dirty="0">
                <a:solidFill>
                  <a:srgbClr val="00B050"/>
                </a:solidFill>
                <a:effectLst/>
                <a:latin typeface="Arial" panose="020B0604020202020204" pitchFamily="34" charset="0"/>
                <a:ea typeface="Times New Roman" panose="02020603050405020304" pitchFamily="18" charset="0"/>
              </a:rPr>
              <a:t>III - registro dos direitos reais indicados na CRF junto às matrículas dos respectivos lotes, dispensada a apresentação de título individualizado.</a:t>
            </a:r>
            <a:r>
              <a:rPr lang="pt-BR" sz="1200" dirty="0">
                <a:solidFill>
                  <a:srgbClr val="00B050"/>
                </a:solidFill>
                <a:effectLst/>
                <a:latin typeface="Arial" panose="020B0604020202020204" pitchFamily="34" charset="0"/>
                <a:ea typeface="Times New Roman" panose="02020603050405020304" pitchFamily="18" charset="0"/>
              </a:rPr>
              <a:t> </a:t>
            </a:r>
            <a:endParaRPr lang="pt-BR" dirty="0">
              <a:solidFill>
                <a:srgbClr val="00B050"/>
              </a:solidFill>
            </a:endParaRPr>
          </a:p>
        </p:txBody>
      </p:sp>
    </p:spTree>
    <p:extLst>
      <p:ext uri="{BB962C8B-B14F-4D97-AF65-F5344CB8AC3E}">
        <p14:creationId xmlns:p14="http://schemas.microsoft.com/office/powerpoint/2010/main" val="460179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1647E057-39A0-4496-B0BF-44EF1D3382E1}"/>
              </a:ext>
            </a:extLst>
          </p:cNvPr>
          <p:cNvSpPr/>
          <p:nvPr/>
        </p:nvSpPr>
        <p:spPr>
          <a:xfrm>
            <a:off x="212035" y="591528"/>
            <a:ext cx="11781182" cy="5940088"/>
          </a:xfrm>
          <a:prstGeom prst="rect">
            <a:avLst/>
          </a:prstGeom>
        </p:spPr>
        <p:txBody>
          <a:bodyPr wrap="square">
            <a:spAutoFit/>
          </a:bodyPr>
          <a:lstStyle/>
          <a:p>
            <a:pPr indent="333375" algn="ctr">
              <a:spcAft>
                <a:spcPts val="0"/>
              </a:spcAft>
            </a:pPr>
            <a:r>
              <a:rPr lang="pt-BR" sz="2000" b="1" u="sng" dirty="0">
                <a:latin typeface="Arial" panose="020B0604020202020204" pitchFamily="34" charset="0"/>
                <a:ea typeface="Times New Roman" panose="02020603050405020304" pitchFamily="18" charset="0"/>
                <a:cs typeface="Arial" panose="020B0604020202020204" pitchFamily="34" charset="0"/>
              </a:rPr>
              <a:t>UNIDADES EM CONDOMÍNIO GERAL OU EDILÍCIO</a:t>
            </a:r>
          </a:p>
          <a:p>
            <a:pPr indent="333375" algn="just">
              <a:spcAft>
                <a:spcPts val="0"/>
              </a:spcAft>
            </a:pPr>
            <a:endPar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000" b="1" dirty="0">
                <a:latin typeface="Arial" panose="020B0604020202020204" pitchFamily="34" charset="0"/>
                <a:ea typeface="Times New Roman" panose="02020603050405020304" pitchFamily="18" charset="0"/>
                <a:cs typeface="Arial" panose="020B0604020202020204" pitchFamily="34" charset="0"/>
              </a:rPr>
              <a:t>Art. 45. Quando se tratar de </a:t>
            </a:r>
            <a:r>
              <a:rPr lang="pt-BR" sz="2000" b="1" u="sng" dirty="0">
                <a:latin typeface="Arial" panose="020B0604020202020204" pitchFamily="34" charset="0"/>
                <a:ea typeface="Times New Roman" panose="02020603050405020304" pitchFamily="18" charset="0"/>
                <a:cs typeface="Arial" panose="020B0604020202020204" pitchFamily="34" charset="0"/>
              </a:rPr>
              <a:t>imóvel sujeito a regime de </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condomínio geral</a:t>
            </a:r>
            <a:r>
              <a:rPr lang="pt-BR" sz="2000" b="1" u="sng" dirty="0">
                <a:latin typeface="Arial" panose="020B0604020202020204" pitchFamily="34" charset="0"/>
                <a:ea typeface="Times New Roman" panose="02020603050405020304" pitchFamily="18" charset="0"/>
                <a:cs typeface="Arial" panose="020B0604020202020204" pitchFamily="34" charset="0"/>
              </a:rPr>
              <a:t> a ser dividido em lotes</a:t>
            </a:r>
            <a:r>
              <a:rPr lang="pt-BR" sz="2000" b="1" dirty="0">
                <a:latin typeface="Arial" panose="020B0604020202020204" pitchFamily="34" charset="0"/>
                <a:ea typeface="Times New Roman" panose="02020603050405020304" pitchFamily="18" charset="0"/>
                <a:cs typeface="Arial" panose="020B0604020202020204" pitchFamily="34" charset="0"/>
              </a:rPr>
              <a:t> com indicação, na matrícula, da área deferida a cada condômino, </a:t>
            </a:r>
            <a:r>
              <a:rPr lang="pt-BR" sz="2000" b="1" u="sng" dirty="0">
                <a:latin typeface="Arial" panose="020B0604020202020204" pitchFamily="34" charset="0"/>
                <a:ea typeface="Times New Roman" panose="02020603050405020304" pitchFamily="18" charset="0"/>
                <a:cs typeface="Arial" panose="020B0604020202020204" pitchFamily="34" charset="0"/>
              </a:rPr>
              <a:t>o </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Município poderá indicar</a:t>
            </a:r>
            <a:r>
              <a:rPr lang="pt-BR" sz="2000" b="1" u="sng" dirty="0">
                <a:latin typeface="Arial" panose="020B0604020202020204" pitchFamily="34" charset="0"/>
                <a:ea typeface="Times New Roman" panose="02020603050405020304" pitchFamily="18" charset="0"/>
                <a:cs typeface="Arial" panose="020B0604020202020204" pitchFamily="34" charset="0"/>
              </a:rPr>
              <a:t>, de forma individual ou coletiva, </a:t>
            </a:r>
            <a:r>
              <a:rPr lang="pt-BR" sz="20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as unidades</a:t>
            </a:r>
            <a:r>
              <a:rPr lang="pt-BR" sz="2000" b="1" u="sng" dirty="0">
                <a:latin typeface="Arial" panose="020B0604020202020204" pitchFamily="34" charset="0"/>
                <a:ea typeface="Times New Roman" panose="02020603050405020304" pitchFamily="18" charset="0"/>
                <a:cs typeface="Arial" panose="020B0604020202020204" pitchFamily="34" charset="0"/>
              </a:rPr>
              <a:t> imobiliárias correspondentes às frações ideais</a:t>
            </a:r>
            <a:r>
              <a:rPr lang="pt-BR" sz="2000" b="1" dirty="0">
                <a:latin typeface="Arial" panose="020B0604020202020204" pitchFamily="34" charset="0"/>
                <a:ea typeface="Times New Roman" panose="02020603050405020304" pitchFamily="18" charset="0"/>
                <a:cs typeface="Arial" panose="020B0604020202020204" pitchFamily="34" charset="0"/>
              </a:rPr>
              <a:t> registradas, sob sua exclusiva responsabilidade, para a especialização das áreas registradas em comum.</a:t>
            </a:r>
          </a:p>
          <a:p>
            <a:pPr indent="333375" algn="just">
              <a:spcAft>
                <a:spcPts val="0"/>
              </a:spcAft>
            </a:pPr>
            <a:endParaRPr lang="pt-BR" sz="2000" b="1" u="sng" dirty="0">
              <a:latin typeface="Arial" panose="020B0604020202020204" pitchFamily="34" charset="0"/>
              <a:ea typeface="Times New Roman" panose="02020603050405020304" pitchFamily="18" charset="0"/>
              <a:cs typeface="Arial" panose="020B0604020202020204" pitchFamily="34" charset="0"/>
            </a:endParaRPr>
          </a:p>
          <a:p>
            <a:pPr algn="just"/>
            <a:r>
              <a:rPr lang="pt-BR" sz="2000" b="1" dirty="0">
                <a:latin typeface="Arial" panose="020B0604020202020204" pitchFamily="34" charset="0"/>
                <a:cs typeface="Arial" panose="020B0604020202020204" pitchFamily="34" charset="0"/>
              </a:rPr>
              <a:t>Art. 48. </a:t>
            </a:r>
            <a:r>
              <a:rPr lang="pt-BR" sz="2000" b="1" u="sng" dirty="0">
                <a:latin typeface="Arial" panose="020B0604020202020204" pitchFamily="34" charset="0"/>
                <a:cs typeface="Arial" panose="020B0604020202020204" pitchFamily="34" charset="0"/>
              </a:rPr>
              <a:t>O registro da CRF produzirá </a:t>
            </a:r>
            <a:r>
              <a:rPr lang="pt-BR" sz="2000" b="1" u="sng" dirty="0">
                <a:solidFill>
                  <a:srgbClr val="FF0000"/>
                </a:solidFill>
                <a:latin typeface="Arial" panose="020B0604020202020204" pitchFamily="34" charset="0"/>
                <a:cs typeface="Arial" panose="020B0604020202020204" pitchFamily="34" charset="0"/>
              </a:rPr>
              <a:t>efeito de instituição e especificação de condomínio</a:t>
            </a:r>
            <a:r>
              <a:rPr lang="pt-BR" sz="2000" b="1" dirty="0">
                <a:latin typeface="Arial" panose="020B0604020202020204" pitchFamily="34" charset="0"/>
                <a:cs typeface="Arial" panose="020B0604020202020204" pitchFamily="34" charset="0"/>
              </a:rPr>
              <a:t>, quando for o caso, regido pelas disposições legais específicas, hipótese em que fica facultada aos condôminos a aprovação de convenção condominial.</a:t>
            </a:r>
            <a:endParaRPr lang="pt-BR" sz="2000" dirty="0">
              <a:latin typeface="Arial" panose="020B0604020202020204" pitchFamily="34" charset="0"/>
              <a:cs typeface="Arial" panose="020B0604020202020204" pitchFamily="34" charset="0"/>
            </a:endParaRPr>
          </a:p>
          <a:p>
            <a:pPr algn="just"/>
            <a:r>
              <a:rPr lang="pt-BR" sz="2000" b="1" dirty="0">
                <a:latin typeface="Arial" panose="020B0604020202020204" pitchFamily="34" charset="0"/>
                <a:cs typeface="Arial" panose="020B0604020202020204" pitchFamily="34" charset="0"/>
              </a:rPr>
              <a:t> </a:t>
            </a:r>
            <a:endParaRPr lang="pt-BR" sz="2000" dirty="0">
              <a:latin typeface="Arial" panose="020B0604020202020204" pitchFamily="34" charset="0"/>
              <a:cs typeface="Arial" panose="020B0604020202020204" pitchFamily="34" charset="0"/>
            </a:endParaRPr>
          </a:p>
          <a:p>
            <a:pPr algn="just"/>
            <a:r>
              <a:rPr lang="pt-BR" sz="2000" b="1" u="sng" dirty="0">
                <a:latin typeface="Arial" panose="020B0604020202020204" pitchFamily="34" charset="0"/>
                <a:cs typeface="Arial" panose="020B0604020202020204" pitchFamily="34" charset="0"/>
              </a:rPr>
              <a:t>Art. 46, § 1º do Decreto 9.310/18</a:t>
            </a:r>
            <a:r>
              <a:rPr lang="pt-BR" sz="2000" b="1" dirty="0">
                <a:latin typeface="Arial" panose="020B0604020202020204" pitchFamily="34" charset="0"/>
                <a:cs typeface="Arial" panose="020B0604020202020204" pitchFamily="34" charset="0"/>
              </a:rPr>
              <a:t>: </a:t>
            </a:r>
            <a:r>
              <a:rPr lang="pt-BR" sz="2000" b="1" u="sng" dirty="0">
                <a:latin typeface="Arial" panose="020B0604020202020204" pitchFamily="34" charset="0"/>
                <a:cs typeface="Arial" panose="020B0604020202020204" pitchFamily="34" charset="0"/>
              </a:rPr>
              <a:t>Para que a CRF produza efeito de instituição e especificação de condomínio, dela </a:t>
            </a:r>
            <a:r>
              <a:rPr lang="pt-BR" sz="2000" b="1" u="sng" dirty="0">
                <a:solidFill>
                  <a:srgbClr val="FF0000"/>
                </a:solidFill>
                <a:latin typeface="Arial" panose="020B0604020202020204" pitchFamily="34" charset="0"/>
                <a:cs typeface="Arial" panose="020B0604020202020204" pitchFamily="34" charset="0"/>
              </a:rPr>
              <a:t>deverá constar</a:t>
            </a:r>
            <a:r>
              <a:rPr lang="pt-BR" sz="2000" b="1" u="sng" dirty="0">
                <a:latin typeface="Arial" panose="020B0604020202020204" pitchFamily="34" charset="0"/>
                <a:cs typeface="Arial" panose="020B0604020202020204" pitchFamily="34" charset="0"/>
              </a:rPr>
              <a:t>, no mínimo, os </a:t>
            </a:r>
            <a:r>
              <a:rPr lang="pt-BR" sz="2000" b="1" u="sng" dirty="0">
                <a:solidFill>
                  <a:srgbClr val="FF0000"/>
                </a:solidFill>
                <a:latin typeface="Arial" panose="020B0604020202020204" pitchFamily="34" charset="0"/>
                <a:cs typeface="Arial" panose="020B0604020202020204" pitchFamily="34" charset="0"/>
              </a:rPr>
              <a:t>cálculos das áreas</a:t>
            </a:r>
            <a:r>
              <a:rPr lang="pt-BR" sz="2000" b="1" dirty="0">
                <a:latin typeface="Arial" panose="020B0604020202020204" pitchFamily="34" charset="0"/>
                <a:cs typeface="Arial" panose="020B0604020202020204" pitchFamily="34" charset="0"/>
              </a:rPr>
              <a:t> das unidades autônomas, a sua área privativa, a área de uso exclusivo, se houver, a área de uso comum e a sua fração ideal no terreno.</a:t>
            </a:r>
            <a:endParaRPr lang="pt-BR" sz="2000" dirty="0">
              <a:latin typeface="Arial" panose="020B0604020202020204" pitchFamily="34" charset="0"/>
              <a:cs typeface="Arial" panose="020B0604020202020204" pitchFamily="34" charset="0"/>
            </a:endParaRPr>
          </a:p>
          <a:p>
            <a:pPr algn="just"/>
            <a:r>
              <a:rPr lang="pt-BR" sz="2000" b="1" dirty="0">
                <a:latin typeface="Arial" panose="020B0604020202020204" pitchFamily="34" charset="0"/>
                <a:cs typeface="Arial" panose="020B0604020202020204" pitchFamily="34" charset="0"/>
              </a:rPr>
              <a:t>§ 3º </a:t>
            </a:r>
            <a:r>
              <a:rPr lang="pt-BR" sz="2000" b="1" u="sng" dirty="0">
                <a:latin typeface="Arial" panose="020B0604020202020204" pitchFamily="34" charset="0"/>
                <a:cs typeface="Arial" panose="020B0604020202020204" pitchFamily="34" charset="0"/>
              </a:rPr>
              <a:t>Na </a:t>
            </a:r>
            <a:r>
              <a:rPr lang="pt-BR" sz="2000" b="1" u="sng" dirty="0" err="1">
                <a:solidFill>
                  <a:srgbClr val="FF0000"/>
                </a:solidFill>
                <a:latin typeface="Arial" panose="020B0604020202020204" pitchFamily="34" charset="0"/>
                <a:cs typeface="Arial" panose="020B0604020202020204" pitchFamily="34" charset="0"/>
              </a:rPr>
              <a:t>Reurb</a:t>
            </a:r>
            <a:r>
              <a:rPr lang="pt-BR" sz="2000" b="1" u="sng" dirty="0">
                <a:solidFill>
                  <a:srgbClr val="FF0000"/>
                </a:solidFill>
                <a:latin typeface="Arial" panose="020B0604020202020204" pitchFamily="34" charset="0"/>
                <a:cs typeface="Arial" panose="020B0604020202020204" pitchFamily="34" charset="0"/>
              </a:rPr>
              <a:t>-S</a:t>
            </a:r>
            <a:r>
              <a:rPr lang="pt-BR" sz="2000" b="1" u="sng" dirty="0">
                <a:latin typeface="Arial" panose="020B0604020202020204" pitchFamily="34" charset="0"/>
                <a:cs typeface="Arial" panose="020B0604020202020204" pitchFamily="34" charset="0"/>
              </a:rPr>
              <a:t>, fica dispensada a apresentação dos </a:t>
            </a:r>
            <a:r>
              <a:rPr lang="pt-BR" sz="2000" b="1" u="sng" dirty="0">
                <a:solidFill>
                  <a:srgbClr val="FF0000"/>
                </a:solidFill>
                <a:latin typeface="Arial" panose="020B0604020202020204" pitchFamily="34" charset="0"/>
                <a:cs typeface="Arial" panose="020B0604020202020204" pitchFamily="34" charset="0"/>
              </a:rPr>
              <a:t>quadros de área</a:t>
            </a:r>
            <a:r>
              <a:rPr lang="pt-BR" sz="2000" b="1" dirty="0">
                <a:latin typeface="Arial" panose="020B0604020202020204" pitchFamily="34" charset="0"/>
                <a:cs typeface="Arial" panose="020B0604020202020204" pitchFamily="34" charset="0"/>
              </a:rPr>
              <a:t> da Norma de Avaliação de custos de construção para incorporação imobiliária e outras disposições para condomínios edilícios </a:t>
            </a:r>
            <a:r>
              <a:rPr lang="pt-BR" sz="2000" b="1" u="sng" dirty="0">
                <a:latin typeface="Arial" panose="020B0604020202020204" pitchFamily="34" charset="0"/>
                <a:cs typeface="Arial" panose="020B0604020202020204" pitchFamily="34" charset="0"/>
              </a:rPr>
              <a:t>da ABNT</a:t>
            </a:r>
            <a:r>
              <a:rPr lang="pt-BR" sz="2000" b="1" dirty="0">
                <a:latin typeface="Arial" panose="020B0604020202020204" pitchFamily="34" charset="0"/>
                <a:cs typeface="Arial" panose="020B0604020202020204" pitchFamily="34" charset="0"/>
              </a:rPr>
              <a:t>, NBR 12.721, ou outra que venha a sucedê-la.</a:t>
            </a:r>
            <a:endParaRPr lang="pt-BR" sz="20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105102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 xmlns:a16="http://schemas.microsoft.com/office/drawing/2014/main" id="{DECC6F13-1112-4914-AD02-B6C71090E2DE}"/>
              </a:ext>
            </a:extLst>
          </p:cNvPr>
          <p:cNvSpPr/>
          <p:nvPr/>
        </p:nvSpPr>
        <p:spPr>
          <a:xfrm>
            <a:off x="159026" y="335846"/>
            <a:ext cx="11860696" cy="6001643"/>
          </a:xfrm>
          <a:prstGeom prst="rect">
            <a:avLst/>
          </a:prstGeom>
        </p:spPr>
        <p:txBody>
          <a:bodyPr wrap="square">
            <a:spAutoFit/>
          </a:bodyPr>
          <a:lstStyle/>
          <a:p>
            <a:pPr indent="333375" algn="ctr">
              <a:spcAft>
                <a:spcPts val="0"/>
              </a:spcAft>
            </a:pPr>
            <a:r>
              <a:rPr lang="pt-BR" sz="2400" b="1" u="sng" dirty="0">
                <a:latin typeface="Arial" panose="020B0604020202020204" pitchFamily="34" charset="0"/>
                <a:ea typeface="Times New Roman" panose="02020603050405020304" pitchFamily="18" charset="0"/>
                <a:cs typeface="Arial" panose="020B0604020202020204" pitchFamily="34" charset="0"/>
              </a:rPr>
              <a:t>IDENTIFICAÇÃO DA ORIGEM REGISTRAL</a:t>
            </a:r>
          </a:p>
          <a:p>
            <a:pPr indent="333375" algn="just">
              <a:spcAft>
                <a:spcPts val="0"/>
              </a:spcAft>
            </a:pPr>
            <a:endParaRPr lang="pt-BR" sz="2400" b="1" dirty="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400" b="1" dirty="0">
                <a:latin typeface="Arial" panose="020B0604020202020204" pitchFamily="34" charset="0"/>
                <a:ea typeface="Times New Roman" panose="02020603050405020304" pitchFamily="18" charset="0"/>
                <a:cs typeface="Arial" panose="020B0604020202020204" pitchFamily="34" charset="0"/>
              </a:rPr>
              <a:t>Art. 31. Instaurada a </a:t>
            </a:r>
            <a:r>
              <a:rPr lang="pt-BR" sz="2400" b="1" dirty="0" err="1">
                <a:latin typeface="Arial" panose="020B0604020202020204" pitchFamily="34" charset="0"/>
                <a:ea typeface="Times New Roman" panose="02020603050405020304" pitchFamily="18" charset="0"/>
                <a:cs typeface="Arial" panose="020B0604020202020204" pitchFamily="34" charset="0"/>
              </a:rPr>
              <a:t>Reurb</a:t>
            </a:r>
            <a:r>
              <a:rPr lang="pt-BR" sz="2400" b="1" dirty="0">
                <a:latin typeface="Arial" panose="020B0604020202020204" pitchFamily="34" charset="0"/>
                <a:ea typeface="Times New Roman" panose="02020603050405020304" pitchFamily="18" charset="0"/>
                <a:cs typeface="Arial" panose="020B0604020202020204" pitchFamily="34" charset="0"/>
              </a:rPr>
              <a:t>, o Município deverá </a:t>
            </a:r>
            <a:r>
              <a:rPr lang="pt-BR" sz="24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proceder às buscas</a:t>
            </a:r>
            <a:r>
              <a:rPr lang="pt-BR" sz="2400" b="1" u="sng" dirty="0">
                <a:latin typeface="Arial" panose="020B0604020202020204" pitchFamily="34" charset="0"/>
                <a:ea typeface="Times New Roman" panose="02020603050405020304" pitchFamily="18" charset="0"/>
                <a:cs typeface="Arial" panose="020B0604020202020204" pitchFamily="34" charset="0"/>
              </a:rPr>
              <a:t> </a:t>
            </a:r>
            <a:r>
              <a:rPr lang="pt-BR" sz="2400" b="1" dirty="0">
                <a:latin typeface="Arial" panose="020B0604020202020204" pitchFamily="34" charset="0"/>
                <a:ea typeface="Times New Roman" panose="02020603050405020304" pitchFamily="18" charset="0"/>
                <a:cs typeface="Arial" panose="020B0604020202020204" pitchFamily="34" charset="0"/>
              </a:rPr>
              <a:t>necessárias para determinar a titularidade do domínio dos imóveis onde está situado o núcleo urbano informal a ser regularizado.</a:t>
            </a:r>
          </a:p>
          <a:p>
            <a:pPr indent="333375" algn="just">
              <a:spcAft>
                <a:spcPts val="0"/>
              </a:spcAft>
            </a:pPr>
            <a:endParaRPr lang="pt-BR" sz="2400" b="1" dirty="0">
              <a:latin typeface="Arial" panose="020B0604020202020204" pitchFamily="34" charset="0"/>
              <a:ea typeface="Times New Roman" panose="02020603050405020304" pitchFamily="18" charset="0"/>
              <a:cs typeface="Arial" panose="020B0604020202020204" pitchFamily="34" charset="0"/>
            </a:endParaRPr>
          </a:p>
          <a:p>
            <a:pPr indent="333375" algn="just">
              <a:spcAft>
                <a:spcPts val="0"/>
              </a:spcAft>
            </a:pPr>
            <a:r>
              <a:rPr lang="pt-BR" sz="2400" b="1" dirty="0">
                <a:latin typeface="Arial" panose="020B0604020202020204" pitchFamily="34" charset="0"/>
                <a:ea typeface="Times New Roman" panose="02020603050405020304" pitchFamily="18" charset="0"/>
                <a:cs typeface="Arial" panose="020B0604020202020204" pitchFamily="34" charset="0"/>
              </a:rPr>
              <a:t>§ 7º Caso algum dos imóveis atingidos ou confinantes </a:t>
            </a:r>
            <a:r>
              <a:rPr lang="pt-BR" sz="2400" b="1" u="sng" dirty="0">
                <a:latin typeface="Arial" panose="020B0604020202020204" pitchFamily="34" charset="0"/>
                <a:ea typeface="Times New Roman" panose="02020603050405020304" pitchFamily="18" charset="0"/>
                <a:cs typeface="Arial" panose="020B0604020202020204" pitchFamily="34" charset="0"/>
              </a:rPr>
              <a:t>não esteja matriculado ou transcrito na serventia</a:t>
            </a:r>
            <a:r>
              <a:rPr lang="pt-BR" sz="2400" b="1" dirty="0">
                <a:latin typeface="Arial" panose="020B0604020202020204" pitchFamily="34" charset="0"/>
                <a:ea typeface="Times New Roman" panose="02020603050405020304" pitchFamily="18" charset="0"/>
                <a:cs typeface="Arial" panose="020B0604020202020204" pitchFamily="34" charset="0"/>
              </a:rPr>
              <a:t>, o Distrito Federal ou os Municípios realizarão </a:t>
            </a:r>
            <a:r>
              <a:rPr lang="pt-BR" sz="24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diligências perante as serventias anteriormente competentes</a:t>
            </a:r>
            <a:r>
              <a:rPr lang="pt-BR" sz="2400" b="1" dirty="0">
                <a:latin typeface="Arial" panose="020B0604020202020204" pitchFamily="34" charset="0"/>
                <a:ea typeface="Times New Roman" panose="02020603050405020304" pitchFamily="18" charset="0"/>
                <a:cs typeface="Arial" panose="020B0604020202020204" pitchFamily="34" charset="0"/>
              </a:rPr>
              <a:t>, mediante apresentação da planta do perímetro regularizado, a fim de que a sua situação jurídica atual seja certificada, caso possível.</a:t>
            </a:r>
          </a:p>
          <a:p>
            <a:pPr indent="333375" algn="just">
              <a:spcAft>
                <a:spcPts val="0"/>
              </a:spcAft>
            </a:pPr>
            <a:endParaRPr lang="pt-BR" sz="2400" b="1" dirty="0">
              <a:latin typeface="Arial" panose="020B0604020202020204" pitchFamily="34" charset="0"/>
              <a:ea typeface="Times New Roman" panose="02020603050405020304" pitchFamily="18" charset="0"/>
              <a:cs typeface="Arial" panose="020B0604020202020204" pitchFamily="34" charset="0"/>
            </a:endParaRPr>
          </a:p>
          <a:p>
            <a:pPr indent="333375" algn="just"/>
            <a:r>
              <a:rPr lang="pt-BR" sz="2400" b="1" dirty="0">
                <a:latin typeface="Arial" panose="020B0604020202020204" pitchFamily="34" charset="0"/>
                <a:ea typeface="Times New Roman" panose="02020603050405020304" pitchFamily="18" charset="0"/>
                <a:cs typeface="Arial" panose="020B0604020202020204" pitchFamily="34" charset="0"/>
              </a:rPr>
              <a:t>Art. 44, § 3º Nos casos de </a:t>
            </a:r>
            <a:r>
              <a:rPr lang="pt-BR" sz="24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registro anterior efetuado em outra circunscrição</a:t>
            </a: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r>
              <a:rPr lang="pt-BR" sz="2400" b="1" dirty="0">
                <a:latin typeface="Arial" panose="020B0604020202020204" pitchFamily="34" charset="0"/>
                <a:ea typeface="Times New Roman" panose="02020603050405020304" pitchFamily="18" charset="0"/>
                <a:cs typeface="Arial" panose="020B0604020202020204" pitchFamily="34" charset="0"/>
              </a:rPr>
              <a:t> para abertura da matrícula de que trata o § 2º deste artigo, o oficial requererá, de ofício, </a:t>
            </a:r>
            <a:r>
              <a:rPr lang="pt-BR" sz="2400" b="1" u="sng" dirty="0">
                <a:solidFill>
                  <a:srgbClr val="FF0000"/>
                </a:solidFill>
                <a:latin typeface="Arial" panose="020B0604020202020204" pitchFamily="34" charset="0"/>
                <a:ea typeface="Times New Roman" panose="02020603050405020304" pitchFamily="18" charset="0"/>
                <a:cs typeface="Arial" panose="020B0604020202020204" pitchFamily="34" charset="0"/>
              </a:rPr>
              <a:t>certidões atualizadas daquele registro</a:t>
            </a:r>
            <a:r>
              <a:rPr lang="pt-B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a:t>
            </a:r>
          </a:p>
          <a:p>
            <a:pPr indent="333375" algn="just">
              <a:spcAft>
                <a:spcPts val="0"/>
              </a:spcAft>
            </a:pPr>
            <a:endParaRPr lang="pt-BR" sz="2400" b="1"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287600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972</TotalTime>
  <Words>6434</Words>
  <Application>Microsoft Office PowerPoint</Application>
  <PresentationFormat>Personalizar</PresentationFormat>
  <Paragraphs>614</Paragraphs>
  <Slides>70</Slides>
  <Notes>0</Notes>
  <HiddenSlides>0</HiddenSlides>
  <MMClips>0</MMClips>
  <ScaleCrop>false</ScaleCrop>
  <HeadingPairs>
    <vt:vector size="4" baseType="variant">
      <vt:variant>
        <vt:lpstr>Tema</vt:lpstr>
      </vt:variant>
      <vt:variant>
        <vt:i4>1</vt:i4>
      </vt:variant>
      <vt:variant>
        <vt:lpstr>Títulos de slides</vt:lpstr>
      </vt:variant>
      <vt:variant>
        <vt:i4>70</vt:i4>
      </vt:variant>
    </vt:vector>
  </HeadingPairs>
  <TitlesOfParts>
    <vt:vector size="71" baseType="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Renato</dc:creator>
  <cp:lastModifiedBy>Renato</cp:lastModifiedBy>
  <cp:revision>92</cp:revision>
  <cp:lastPrinted>2019-06-13T12:00:03Z</cp:lastPrinted>
  <dcterms:created xsi:type="dcterms:W3CDTF">2019-06-12T12:27:59Z</dcterms:created>
  <dcterms:modified xsi:type="dcterms:W3CDTF">2007-01-01T04:24:52Z</dcterms:modified>
</cp:coreProperties>
</file>